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29"/>
  </p:notesMasterIdLst>
  <p:sldIdLst>
    <p:sldId id="280" r:id="rId6"/>
    <p:sldId id="259" r:id="rId7"/>
    <p:sldId id="258" r:id="rId8"/>
    <p:sldId id="260" r:id="rId9"/>
    <p:sldId id="264" r:id="rId10"/>
    <p:sldId id="265" r:id="rId11"/>
    <p:sldId id="283" r:id="rId12"/>
    <p:sldId id="269" r:id="rId13"/>
    <p:sldId id="271" r:id="rId14"/>
    <p:sldId id="272" r:id="rId15"/>
    <p:sldId id="282" r:id="rId16"/>
    <p:sldId id="267" r:id="rId17"/>
    <p:sldId id="268" r:id="rId18"/>
    <p:sldId id="281" r:id="rId19"/>
    <p:sldId id="270" r:id="rId20"/>
    <p:sldId id="273" r:id="rId21"/>
    <p:sldId id="274" r:id="rId22"/>
    <p:sldId id="275" r:id="rId23"/>
    <p:sldId id="276" r:id="rId24"/>
    <p:sldId id="277" r:id="rId25"/>
    <p:sldId id="278" r:id="rId26"/>
    <p:sldId id="279"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a Proal" initials="PP" lastIdx="3" clrIdx="0">
    <p:extLst>
      <p:ext uri="{19B8F6BF-5375-455C-9EA6-DF929625EA0E}">
        <p15:presenceInfo xmlns:p15="http://schemas.microsoft.com/office/powerpoint/2012/main" userId="S::pia@rcplearning.com::b4bebddb-910d-4025-9b43-c29469f7b5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F"/>
    <a:srgbClr val="002F53"/>
    <a:srgbClr val="82A1B5"/>
    <a:srgbClr val="82A1CC"/>
    <a:srgbClr val="415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AF51B-0212-40A9-82D3-E308DC7EF0B7}" v="3" dt="2024-08-27T10:41:53.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8503"/>
  </p:normalViewPr>
  <p:slideViewPr>
    <p:cSldViewPr snapToGrid="0" snapToObjects="1">
      <p:cViewPr varScale="1">
        <p:scale>
          <a:sx n="86" d="100"/>
          <a:sy n="86" d="100"/>
        </p:scale>
        <p:origin x="792" y="68"/>
      </p:cViewPr>
      <p:guideLst>
        <p:guide orient="horz" pos="2160"/>
        <p:guide pos="5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erpa" userId="b4561a2a93a9e6ee" providerId="LiveId" clId="{7C4AF51B-0212-40A9-82D3-E308DC7EF0B7}"/>
    <pc:docChg chg="undo custSel modSld">
      <pc:chgData name="lisa serpa" userId="b4561a2a93a9e6ee" providerId="LiveId" clId="{7C4AF51B-0212-40A9-82D3-E308DC7EF0B7}" dt="2024-08-27T15:04:16.974" v="412" actId="255"/>
      <pc:docMkLst>
        <pc:docMk/>
      </pc:docMkLst>
      <pc:sldChg chg="addSp delSp modSp mod">
        <pc:chgData name="lisa serpa" userId="b4561a2a93a9e6ee" providerId="LiveId" clId="{7C4AF51B-0212-40A9-82D3-E308DC7EF0B7}" dt="2024-08-27T10:44:19.577" v="312" actId="1036"/>
        <pc:sldMkLst>
          <pc:docMk/>
          <pc:sldMk cId="2701267770" sldId="262"/>
        </pc:sldMkLst>
        <pc:spChg chg="del mod">
          <ac:chgData name="lisa serpa" userId="b4561a2a93a9e6ee" providerId="LiveId" clId="{7C4AF51B-0212-40A9-82D3-E308DC7EF0B7}" dt="2024-08-27T10:40:39.668" v="9"/>
          <ac:spMkLst>
            <pc:docMk/>
            <pc:sldMk cId="2701267770" sldId="262"/>
            <ac:spMk id="2" creationId="{5C5A3679-BEF1-B345-A5E8-4D0C478FE1FA}"/>
          </ac:spMkLst>
        </pc:spChg>
        <pc:spChg chg="add mod">
          <ac:chgData name="lisa serpa" userId="b4561a2a93a9e6ee" providerId="LiveId" clId="{7C4AF51B-0212-40A9-82D3-E308DC7EF0B7}" dt="2024-08-27T10:44:19.577" v="312" actId="1036"/>
          <ac:spMkLst>
            <pc:docMk/>
            <pc:sldMk cId="2701267770" sldId="262"/>
            <ac:spMk id="3" creationId="{B74A1042-D068-DFA6-322E-2169A2B23EFB}"/>
          </ac:spMkLst>
        </pc:spChg>
        <pc:spChg chg="mod">
          <ac:chgData name="lisa serpa" userId="b4561a2a93a9e6ee" providerId="LiveId" clId="{7C4AF51B-0212-40A9-82D3-E308DC7EF0B7}" dt="2024-08-27T10:42:51.521" v="292" actId="20577"/>
          <ac:spMkLst>
            <pc:docMk/>
            <pc:sldMk cId="2701267770" sldId="262"/>
            <ac:spMk id="5" creationId="{578CF028-643F-E04D-A33C-1A3668D53984}"/>
          </ac:spMkLst>
        </pc:spChg>
        <pc:spChg chg="del">
          <ac:chgData name="lisa serpa" userId="b4561a2a93a9e6ee" providerId="LiveId" clId="{7C4AF51B-0212-40A9-82D3-E308DC7EF0B7}" dt="2024-08-27T10:40:39.652" v="7" actId="478"/>
          <ac:spMkLst>
            <pc:docMk/>
            <pc:sldMk cId="2701267770" sldId="262"/>
            <ac:spMk id="6" creationId="{D43CDE60-9272-AF46-B3DC-AD1D004E2BAC}"/>
          </ac:spMkLst>
        </pc:spChg>
      </pc:sldChg>
      <pc:sldChg chg="modSp mod">
        <pc:chgData name="lisa serpa" userId="b4561a2a93a9e6ee" providerId="LiveId" clId="{7C4AF51B-0212-40A9-82D3-E308DC7EF0B7}" dt="2024-08-27T15:04:16.974" v="412" actId="255"/>
        <pc:sldMkLst>
          <pc:docMk/>
          <pc:sldMk cId="3480324590" sldId="280"/>
        </pc:sldMkLst>
        <pc:spChg chg="mod">
          <ac:chgData name="lisa serpa" userId="b4561a2a93a9e6ee" providerId="LiveId" clId="{7C4AF51B-0212-40A9-82D3-E308DC7EF0B7}" dt="2024-08-27T15:04:16.974" v="412" actId="255"/>
          <ac:spMkLst>
            <pc:docMk/>
            <pc:sldMk cId="3480324590" sldId="280"/>
            <ac:spMk id="7" creationId="{2A600361-2328-F343-8A61-A047DF1E77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1CE63-C062-684B-AD46-6A0B162F1A6D}"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66E14-C8D0-A54C-B0A0-9ECD316AE3B9}" type="slidenum">
              <a:rPr lang="en-US" smtClean="0"/>
              <a:t>‹#›</a:t>
            </a:fld>
            <a:endParaRPr lang="en-US"/>
          </a:p>
        </p:txBody>
      </p:sp>
    </p:spTree>
    <p:extLst>
      <p:ext uri="{BB962C8B-B14F-4D97-AF65-F5344CB8AC3E}">
        <p14:creationId xmlns:p14="http://schemas.microsoft.com/office/powerpoint/2010/main" val="58282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assfund.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25000"/>
              </a:lnSpc>
              <a:buClr>
                <a:srgbClr val="8C9EB8"/>
              </a:buClr>
              <a:buSzPct val="125000"/>
              <a:buFont typeface="Wingdings" pitchFamily="2" charset="2"/>
              <a:buChar char="§"/>
            </a:pPr>
            <a:r>
              <a:rPr lang="en-US" sz="1200" dirty="0">
                <a:solidFill>
                  <a:srgbClr val="333F4F"/>
                </a:solidFill>
                <a:latin typeface="Arial Narrow" panose="020B0604020202020204" pitchFamily="34" charset="0"/>
                <a:cs typeface="Arial Narrow" panose="020B0604020202020204" pitchFamily="34" charset="0"/>
              </a:rPr>
              <a:t>This video curriculum is designed for high school students and focuses on the events of 9/11 and their impact on Massachusetts.</a:t>
            </a:r>
          </a:p>
          <a:p>
            <a:pPr marL="457200" indent="-457200">
              <a:lnSpc>
                <a:spcPct val="125000"/>
              </a:lnSpc>
              <a:buClr>
                <a:srgbClr val="8C9EB8"/>
              </a:buClr>
              <a:buSzPct val="125000"/>
              <a:buFont typeface="Wingdings" pitchFamily="2" charset="2"/>
              <a:buChar char="§"/>
            </a:pPr>
            <a:r>
              <a:rPr lang="en-US" sz="1200" dirty="0">
                <a:solidFill>
                  <a:srgbClr val="333F4F"/>
                </a:solidFill>
                <a:latin typeface="Arial Narrow"/>
                <a:cs typeface="Arial Narrow" panose="020B0604020202020204" pitchFamily="34" charset="0"/>
              </a:rPr>
              <a:t>The content is in four sections designed to fit within a classroom period of videos, suggested talking points and questions after each section.  These four sections are followed by additional information and optional homework assignments.. </a:t>
            </a:r>
            <a:endParaRPr lang="en-US" sz="1200" dirty="0">
              <a:solidFill>
                <a:srgbClr val="333F4F"/>
              </a:solidFill>
              <a:latin typeface="Arial Narrow" panose="020B0604020202020204" pitchFamily="34" charset="0"/>
              <a:cs typeface="Arial Narrow" panose="020B0604020202020204" pitchFamily="34" charset="0"/>
            </a:endParaRPr>
          </a:p>
          <a:p>
            <a:pPr marL="457200" indent="-457200">
              <a:lnSpc>
                <a:spcPct val="125000"/>
              </a:lnSpc>
              <a:buClr>
                <a:srgbClr val="8C9EB8"/>
              </a:buClr>
              <a:buSzPct val="125000"/>
              <a:buFont typeface="Wingdings" pitchFamily="2" charset="2"/>
              <a:buChar char="§"/>
            </a:pPr>
            <a:r>
              <a:rPr lang="en-US" sz="1200" dirty="0">
                <a:solidFill>
                  <a:srgbClr val="333F4F"/>
                </a:solidFill>
                <a:latin typeface="Arial Narrow" panose="020B0604020202020204" pitchFamily="34" charset="0"/>
                <a:cs typeface="Arial Narrow" panose="020B0604020202020204" pitchFamily="34" charset="0"/>
              </a:rPr>
              <a:t>If you wish, you can hide the questions slides and use your own. </a:t>
            </a:r>
          </a:p>
          <a:p>
            <a:pPr marL="457200" indent="-457200">
              <a:lnSpc>
                <a:spcPct val="125000"/>
              </a:lnSpc>
              <a:buClr>
                <a:srgbClr val="8C9EB8"/>
              </a:buClr>
              <a:buSzPct val="125000"/>
              <a:buFont typeface="Wingdings" pitchFamily="2" charset="2"/>
              <a:buChar char="§"/>
            </a:pPr>
            <a:r>
              <a:rPr lang="en-US" sz="1200" dirty="0">
                <a:solidFill>
                  <a:srgbClr val="333F4F"/>
                </a:solidFill>
                <a:latin typeface="Arial Narrow" panose="020B0604020202020204" pitchFamily="34" charset="0"/>
                <a:cs typeface="Arial Narrow" panose="020B0604020202020204" pitchFamily="34" charset="0"/>
              </a:rPr>
              <a:t>The content of the video sections is tasteful (as is possible given the subject matter) and does not contain graphic images. However, there may be some concerns among victims or surviving family members, so appropriate discretion is advised.</a:t>
            </a:r>
          </a:p>
          <a:p>
            <a:pPr marL="457200" indent="-457200">
              <a:lnSpc>
                <a:spcPct val="125000"/>
              </a:lnSpc>
              <a:buClr>
                <a:srgbClr val="8C9EB8"/>
              </a:buClr>
              <a:buSzPct val="125000"/>
              <a:buFont typeface="Wingdings" pitchFamily="2" charset="2"/>
              <a:buChar char="§"/>
            </a:pPr>
            <a:r>
              <a:rPr lang="en-US" sz="1200" dirty="0">
                <a:solidFill>
                  <a:srgbClr val="333F4F"/>
                </a:solidFill>
                <a:latin typeface="Arial Narrow" panose="020B0604020202020204" pitchFamily="34" charset="0"/>
                <a:cs typeface="Arial Narrow" panose="020B0604020202020204" pitchFamily="34" charset="0"/>
              </a:rPr>
              <a:t>More information is available at </a:t>
            </a:r>
            <a:r>
              <a:rPr lang="en-US" sz="1200" u="sng" dirty="0">
                <a:solidFill>
                  <a:srgbClr val="333F4F"/>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http://massfund.org/</a:t>
            </a:r>
            <a:endParaRPr lang="en-US" sz="1200" dirty="0">
              <a:solidFill>
                <a:srgbClr val="333F4F"/>
              </a:solidFill>
              <a:latin typeface="Arial Narrow" panose="020B0604020202020204" pitchFamily="34" charset="0"/>
              <a:cs typeface="Arial Narrow"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a:t>
            </a:fld>
            <a:endParaRPr lang="en-US"/>
          </a:p>
        </p:txBody>
      </p:sp>
    </p:spTree>
    <p:extLst>
      <p:ext uri="{BB962C8B-B14F-4D97-AF65-F5344CB8AC3E}">
        <p14:creationId xmlns:p14="http://schemas.microsoft.com/office/powerpoint/2010/main" val="59282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Have you ever thought about what it takes for first responders to run INTO danger to save others?</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Do any of you have relatives who are members of the police department or firefighters?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What kind of training do you think someone would need to fight their own instinct to stay away from something dangerous</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15</a:t>
            </a:fld>
            <a:endParaRPr lang="en-US"/>
          </a:p>
        </p:txBody>
      </p:sp>
    </p:spTree>
    <p:extLst>
      <p:ext uri="{BB962C8B-B14F-4D97-AF65-F5344CB8AC3E}">
        <p14:creationId xmlns:p14="http://schemas.microsoft.com/office/powerpoint/2010/main" val="205418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Why do you think so many nonprofits were established in the wake of September 11th?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Have you ever participated in a Day of Service?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17</a:t>
            </a:fld>
            <a:endParaRPr lang="en-US"/>
          </a:p>
        </p:txBody>
      </p:sp>
    </p:spTree>
    <p:extLst>
      <p:ext uri="{BB962C8B-B14F-4D97-AF65-F5344CB8AC3E}">
        <p14:creationId xmlns:p14="http://schemas.microsoft.com/office/powerpoint/2010/main" val="315649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Why are memorials important?</a:t>
            </a:r>
          </a:p>
          <a:p>
            <a:pPr marL="228600" indent="-228600">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Can you think of a memorial you have visited that had meaning for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What do you think is the significance of the Survivor Tree?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When terrible things happen, can you think of a way to make things better for someone?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 What might you do during a day of service to honor the victims of September 11th?</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19</a:t>
            </a:fld>
            <a:endParaRPr lang="en-US"/>
          </a:p>
        </p:txBody>
      </p:sp>
    </p:spTree>
    <p:extLst>
      <p:ext uri="{BB962C8B-B14F-4D97-AF65-F5344CB8AC3E}">
        <p14:creationId xmlns:p14="http://schemas.microsoft.com/office/powerpoint/2010/main" val="332381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Pick one of the 206 local victims of 9/11 and find out who they were and what they did before September 11th, 2001. Here is a link to their legacy profiles. </a:t>
            </a:r>
            <a:r>
              <a:rPr lang="en-US" sz="1200" kern="1200" dirty="0" err="1">
                <a:solidFill>
                  <a:schemeClr val="tx1"/>
                </a:solidFill>
                <a:effectLst/>
                <a:latin typeface="+mn-lt"/>
                <a:ea typeface="+mn-ea"/>
                <a:cs typeface="+mn-cs"/>
              </a:rPr>
              <a:t>www.legacy.com</a:t>
            </a:r>
            <a:r>
              <a:rPr lang="en-US" sz="1200" kern="1200" dirty="0">
                <a:solidFill>
                  <a:schemeClr val="tx1"/>
                </a:solidFill>
                <a:effectLst/>
                <a:latin typeface="+mn-lt"/>
                <a:ea typeface="+mn-ea"/>
                <a:cs typeface="+mn-cs"/>
              </a:rPr>
              <a:t>/sept11/</a:t>
            </a:r>
            <a:r>
              <a:rPr lang="en-US" sz="1200" kern="1200" dirty="0" err="1">
                <a:solidFill>
                  <a:schemeClr val="tx1"/>
                </a:solidFill>
                <a:effectLst/>
                <a:latin typeface="+mn-lt"/>
                <a:ea typeface="+mn-ea"/>
                <a:cs typeface="+mn-cs"/>
              </a:rPr>
              <a:t>home.aspx</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21</a:t>
            </a:fld>
            <a:endParaRPr lang="en-US"/>
          </a:p>
        </p:txBody>
      </p:sp>
    </p:spTree>
    <p:extLst>
      <p:ext uri="{BB962C8B-B14F-4D97-AF65-F5344CB8AC3E}">
        <p14:creationId xmlns:p14="http://schemas.microsoft.com/office/powerpoint/2010/main" val="378112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Contact a local veteran of Iraq or Afghanistan and talk with them about their experiences in those wars. What has it been like to come home?</a:t>
            </a:r>
          </a:p>
          <a:p>
            <a:pPr marL="228600" indent="-228600">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Research local memorials: How were they created? Where did the money come from and how are they maintained?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Discuss the tendency to blame an entire group for the actions of a few. Can you think of other examples where this happens?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Report on a service project you participated in and how it impacted you. Discuss why doing good for others can sometime be therapeutic.</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22</a:t>
            </a:fld>
            <a:endParaRPr lang="en-US"/>
          </a:p>
        </p:txBody>
      </p:sp>
    </p:spTree>
    <p:extLst>
      <p:ext uri="{BB962C8B-B14F-4D97-AF65-F5344CB8AC3E}">
        <p14:creationId xmlns:p14="http://schemas.microsoft.com/office/powerpoint/2010/main" val="252409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 video curriculum is designed for high school students and focuses on the events of 9/11 and their impact on Massachusetts. It is broken onto seven digestible sections with suggested talking points and questions.</a:t>
            </a:r>
          </a:p>
          <a:p>
            <a:r>
              <a:rPr lang="en-US" sz="1200" b="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September 11 attacks (also referred to as 9/11) were a series of four coordinated terrorist attacks by the Islamic terrorist group al-Qaeda against the United States on the morning of Tuesday, September 11, 2001. The attacks resulted in 2,977 fatalities, over 25,000 injuries, and caused at least $10 billion in infrastructure and property damage. Additional people have died of dust-related cancer and respiratory diseases in the months and years following the attacks.</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3</a:t>
            </a:fld>
            <a:endParaRPr lang="en-US"/>
          </a:p>
        </p:txBody>
      </p:sp>
    </p:spTree>
    <p:extLst>
      <p:ext uri="{BB962C8B-B14F-4D97-AF65-F5344CB8AC3E}">
        <p14:creationId xmlns:p14="http://schemas.microsoft.com/office/powerpoint/2010/main" val="169105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How many of you have had heard of the September 11th Terrorist Attacks?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 How many of you are aware of the impact 9/11 had on Massachusetts?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 Do you know anyone who was personally impacted by the events of 9/11?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Do you know if anyone from your city or town was affected?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5</a:t>
            </a:fld>
            <a:endParaRPr lang="en-US"/>
          </a:p>
        </p:txBody>
      </p:sp>
    </p:spTree>
    <p:extLst>
      <p:ext uri="{BB962C8B-B14F-4D97-AF65-F5344CB8AC3E}">
        <p14:creationId xmlns:p14="http://schemas.microsoft.com/office/powerpoint/2010/main" val="66548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6</a:t>
            </a:fld>
            <a:endParaRPr lang="en-US"/>
          </a:p>
        </p:txBody>
      </p:sp>
    </p:spTree>
    <p:extLst>
      <p:ext uri="{BB962C8B-B14F-4D97-AF65-F5344CB8AC3E}">
        <p14:creationId xmlns:p14="http://schemas.microsoft.com/office/powerpoint/2010/main" val="324976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Why did the hijackers choose their specific targets for the attacks: The World Trade Center in New York, the Pentagon and possibly, the Capitol in Washington?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Why do you think the terrorists chose flights leaving the east coast and going to California to on that day? </a:t>
            </a:r>
            <a:r>
              <a:rPr lang="en-US" sz="1200" b="1" kern="1200" dirty="0">
                <a:solidFill>
                  <a:schemeClr val="tx1"/>
                </a:solidFill>
                <a:effectLst/>
                <a:latin typeface="+mn-lt"/>
                <a:ea typeface="+mn-ea"/>
                <a:cs typeface="+mn-cs"/>
              </a:rPr>
              <a:t>(Answer: more fuel on board)</a:t>
            </a:r>
            <a:r>
              <a:rPr lang="en-US" b="1" dirty="0">
                <a:effectLst/>
              </a:rPr>
              <a:t> </a:t>
            </a:r>
            <a:endParaRPr lang="en-US" b="1" dirty="0"/>
          </a:p>
        </p:txBody>
      </p:sp>
      <p:sp>
        <p:nvSpPr>
          <p:cNvPr id="4" name="Slide Number Placeholder 3"/>
          <p:cNvSpPr>
            <a:spLocks noGrp="1"/>
          </p:cNvSpPr>
          <p:nvPr>
            <p:ph type="sldNum" sz="quarter" idx="5"/>
          </p:nvPr>
        </p:nvSpPr>
        <p:spPr/>
        <p:txBody>
          <a:bodyPr/>
          <a:lstStyle/>
          <a:p>
            <a:fld id="{B4366E14-C8D0-A54C-B0A0-9ECD316AE3B9}" type="slidenum">
              <a:rPr lang="en-US" smtClean="0"/>
              <a:t>7</a:t>
            </a:fld>
            <a:endParaRPr lang="en-US"/>
          </a:p>
        </p:txBody>
      </p:sp>
    </p:spTree>
    <p:extLst>
      <p:ext uri="{BB962C8B-B14F-4D97-AF65-F5344CB8AC3E}">
        <p14:creationId xmlns:p14="http://schemas.microsoft.com/office/powerpoint/2010/main" val="97618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8</a:t>
            </a:fld>
            <a:endParaRPr lang="en-US"/>
          </a:p>
        </p:txBody>
      </p:sp>
    </p:spTree>
    <p:extLst>
      <p:ext uri="{BB962C8B-B14F-4D97-AF65-F5344CB8AC3E}">
        <p14:creationId xmlns:p14="http://schemas.microsoft.com/office/powerpoint/2010/main" val="3795274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How do the changes that were made in security after 9/11 manifest themselves in our everyday lives?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Do you know anyone who has served in Afghanistan or Iraq? Have you ever talked with them about their service?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How has travel changed in this country post 9/11?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 How can we work within our communities to combat hate?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10</a:t>
            </a:fld>
            <a:endParaRPr lang="en-US"/>
          </a:p>
        </p:txBody>
      </p:sp>
    </p:spTree>
    <p:extLst>
      <p:ext uri="{BB962C8B-B14F-4D97-AF65-F5344CB8AC3E}">
        <p14:creationId xmlns:p14="http://schemas.microsoft.com/office/powerpoint/2010/main" val="240676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11</a:t>
            </a:fld>
            <a:endParaRPr lang="en-US"/>
          </a:p>
        </p:txBody>
      </p:sp>
    </p:spTree>
    <p:extLst>
      <p:ext uri="{BB962C8B-B14F-4D97-AF65-F5344CB8AC3E}">
        <p14:creationId xmlns:p14="http://schemas.microsoft.com/office/powerpoint/2010/main" val="296037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Discuss what it must have taken for Madeline Sweeney, Betty Ong, and Captain John </a:t>
            </a:r>
            <a:r>
              <a:rPr lang="en-US" sz="1200" kern="1200" dirty="0" err="1">
                <a:solidFill>
                  <a:schemeClr val="tx1"/>
                </a:solidFill>
                <a:effectLst/>
                <a:latin typeface="+mn-lt"/>
                <a:ea typeface="+mn-ea"/>
                <a:cs typeface="+mn-cs"/>
              </a:rPr>
              <a:t>Ogonowski</a:t>
            </a:r>
            <a:r>
              <a:rPr lang="en-US" sz="1200" kern="1200" dirty="0">
                <a:solidFill>
                  <a:schemeClr val="tx1"/>
                </a:solidFill>
                <a:effectLst/>
                <a:latin typeface="+mn-lt"/>
                <a:ea typeface="+mn-ea"/>
                <a:cs typeface="+mn-cs"/>
              </a:rPr>
              <a:t> to take the action they did in the face of danger.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Do you know someone who has done something heroic in the face of personal danger?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What might have happened if they had not taken the action they did on that day?</a:t>
            </a:r>
            <a:r>
              <a:rPr lang="en-US" dirty="0">
                <a:effectLst/>
              </a:rPr>
              <a:t> </a:t>
            </a:r>
            <a:endParaRPr lang="en-US" dirty="0"/>
          </a:p>
        </p:txBody>
      </p:sp>
      <p:sp>
        <p:nvSpPr>
          <p:cNvPr id="4" name="Slide Number Placeholder 3"/>
          <p:cNvSpPr>
            <a:spLocks noGrp="1"/>
          </p:cNvSpPr>
          <p:nvPr>
            <p:ph type="sldNum" sz="quarter" idx="5"/>
          </p:nvPr>
        </p:nvSpPr>
        <p:spPr/>
        <p:txBody>
          <a:bodyPr/>
          <a:lstStyle/>
          <a:p>
            <a:fld id="{B4366E14-C8D0-A54C-B0A0-9ECD316AE3B9}" type="slidenum">
              <a:rPr lang="en-US" smtClean="0"/>
              <a:t>13</a:t>
            </a:fld>
            <a:endParaRPr lang="en-US"/>
          </a:p>
        </p:txBody>
      </p:sp>
    </p:spTree>
    <p:extLst>
      <p:ext uri="{BB962C8B-B14F-4D97-AF65-F5344CB8AC3E}">
        <p14:creationId xmlns:p14="http://schemas.microsoft.com/office/powerpoint/2010/main" val="44844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552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0AC3-C4BA-4869-8BF8-0F53A03E07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6A3E6-ADEE-4BC2-B5C5-83E69BA353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9445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ody of water with a city in the background&#10;&#10;Description automatically generated">
            <a:extLst>
              <a:ext uri="{FF2B5EF4-FFF2-40B4-BE49-F238E27FC236}">
                <a16:creationId xmlns:a16="http://schemas.microsoft.com/office/drawing/2014/main" id="{0A77DA2B-54B4-1C4F-941A-D85DA209B5D2}"/>
              </a:ext>
            </a:extLst>
          </p:cNvPr>
          <p:cNvPicPr>
            <a:picLocks noChangeAspect="1"/>
          </p:cNvPicPr>
          <p:nvPr userDrawn="1"/>
        </p:nvPicPr>
        <p:blipFill>
          <a:blip r:embed="rId3">
            <a:alphaModFix amt="77000"/>
          </a:blip>
          <a:stretch>
            <a:fillRect/>
          </a:stretch>
        </p:blipFill>
        <p:spPr>
          <a:xfrm>
            <a:off x="0" y="-22225"/>
            <a:ext cx="12192000" cy="6902450"/>
          </a:xfrm>
          <a:prstGeom prst="rect">
            <a:avLst/>
          </a:prstGeom>
        </p:spPr>
      </p:pic>
    </p:spTree>
    <p:extLst>
      <p:ext uri="{BB962C8B-B14F-4D97-AF65-F5344CB8AC3E}">
        <p14:creationId xmlns:p14="http://schemas.microsoft.com/office/powerpoint/2010/main" val="221011217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27668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assfun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vimeo.com/881203399?share=copy"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vimeo.com/881203217?share=copy"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vimeo.com/881202531?share=copy"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vimeo.com/881202305?share=copy"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legacy.com/sept11/home.aspx"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education@massfund.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vimeo.com/881202676?share=copy"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881203672?share=cop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manage/videos/100040193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vimeo.com/881202831?share=cop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A13D39-58A4-544D-A018-9C7D25114B00}"/>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91930A-6F7A-7B48-9D42-D3414F6164A2}"/>
              </a:ext>
            </a:extLst>
          </p:cNvPr>
          <p:cNvSpPr txBox="1"/>
          <p:nvPr/>
        </p:nvSpPr>
        <p:spPr>
          <a:xfrm>
            <a:off x="180532" y="253722"/>
            <a:ext cx="11846368" cy="1015663"/>
          </a:xfrm>
          <a:prstGeom prst="rect">
            <a:avLst/>
          </a:prstGeom>
          <a:noFill/>
        </p:spPr>
        <p:txBody>
          <a:bodyPr wrap="square" rtlCol="0">
            <a:spAutoFit/>
          </a:bodyPr>
          <a:lstStyle/>
          <a:p>
            <a:r>
              <a:rPr lang="en-US" sz="6000" b="1" spc="300" dirty="0">
                <a:solidFill>
                  <a:schemeClr val="bg1"/>
                </a:solidFill>
                <a:latin typeface="Arial Narrow" panose="020B0604020202020204" pitchFamily="34" charset="0"/>
                <a:cs typeface="Arial Narrow" panose="020B0604020202020204" pitchFamily="34" charset="0"/>
              </a:rPr>
              <a:t>HOW TO USE THIS POWERPOINT</a:t>
            </a:r>
          </a:p>
        </p:txBody>
      </p:sp>
      <p:sp>
        <p:nvSpPr>
          <p:cNvPr id="7" name="TextBox 6">
            <a:extLst>
              <a:ext uri="{FF2B5EF4-FFF2-40B4-BE49-F238E27FC236}">
                <a16:creationId xmlns:a16="http://schemas.microsoft.com/office/drawing/2014/main" id="{2A600361-2328-F343-8A61-A047DF1E77D1}"/>
              </a:ext>
            </a:extLst>
          </p:cNvPr>
          <p:cNvSpPr txBox="1"/>
          <p:nvPr/>
        </p:nvSpPr>
        <p:spPr>
          <a:xfrm>
            <a:off x="771525" y="1396225"/>
            <a:ext cx="11191875" cy="5426935"/>
          </a:xfrm>
          <a:prstGeom prst="rect">
            <a:avLst/>
          </a:prstGeom>
          <a:noFill/>
        </p:spPr>
        <p:txBody>
          <a:bodyPr wrap="square" rtlCol="0" anchor="t">
            <a:spAutoFit/>
          </a:bodyPr>
          <a:lstStyle/>
          <a:p>
            <a:pPr marL="457200" indent="-457200">
              <a:lnSpc>
                <a:spcPct val="125000"/>
              </a:lnSpc>
              <a:buClr>
                <a:srgbClr val="8C9EB8"/>
              </a:buClr>
              <a:buSzPct val="125000"/>
              <a:buFont typeface="Wingdings" pitchFamily="2" charset="2"/>
              <a:buChar char="§"/>
            </a:pPr>
            <a:r>
              <a:rPr lang="en-US" sz="2150" dirty="0">
                <a:solidFill>
                  <a:srgbClr val="333F4F"/>
                </a:solidFill>
                <a:latin typeface="Arial Narrow" panose="020B0604020202020204" pitchFamily="34" charset="0"/>
                <a:cs typeface="Arial Narrow" panose="020B0604020202020204" pitchFamily="34" charset="0"/>
              </a:rPr>
              <a:t>This video curriculum is designed for high school students and focuses on the events of 9/11 and their impact on Massachusetts.</a:t>
            </a:r>
          </a:p>
          <a:p>
            <a:pPr marL="457200" indent="-457200">
              <a:lnSpc>
                <a:spcPct val="125000"/>
              </a:lnSpc>
              <a:buClr>
                <a:srgbClr val="8C9EB8"/>
              </a:buClr>
              <a:buSzPct val="125000"/>
              <a:buFont typeface="Wingdings" pitchFamily="2" charset="2"/>
              <a:buChar char="§"/>
            </a:pPr>
            <a:r>
              <a:rPr lang="en-US" sz="2150" dirty="0">
                <a:solidFill>
                  <a:srgbClr val="333F4F"/>
                </a:solidFill>
                <a:latin typeface="Arial Narrow"/>
                <a:cs typeface="Arial Narrow" panose="020B0604020202020204" pitchFamily="34" charset="0"/>
              </a:rPr>
              <a:t>The content is in four sections designed to fit within a classroom period of videos, suggested talking points and questions after each section.  These four sections are followed by additional information and optional homework assignments.</a:t>
            </a:r>
          </a:p>
          <a:p>
            <a:pPr marL="457200" indent="-457200">
              <a:lnSpc>
                <a:spcPct val="125000"/>
              </a:lnSpc>
              <a:buClr>
                <a:srgbClr val="8C9EB8"/>
              </a:buClr>
              <a:buSzPct val="125000"/>
              <a:buFont typeface="Wingdings" pitchFamily="2" charset="2"/>
              <a:buChar char="§"/>
            </a:pPr>
            <a:r>
              <a:rPr lang="en-US" sz="2150" dirty="0">
                <a:solidFill>
                  <a:srgbClr val="333F4F"/>
                </a:solidFill>
                <a:latin typeface="Arial Narrow"/>
                <a:cs typeface="Arial Narrow" panose="020B0604020202020204" pitchFamily="34" charset="0"/>
              </a:rPr>
              <a:t>For Windows users put PowerPoint presentation into slide show mode to view the videos and discussion topics.  If you are using a Mac, click Play.  If you wish, you can hide each question and use your own. Each video segment will open it a separate browser window.  Close the browser window after showing each video.</a:t>
            </a:r>
            <a:endParaRPr lang="en-US" sz="2150" dirty="0">
              <a:solidFill>
                <a:srgbClr val="333F4F"/>
              </a:solidFill>
              <a:latin typeface="Arial Narrow" panose="020B0604020202020204" pitchFamily="34" charset="0"/>
              <a:cs typeface="Arial Narrow" panose="020B0604020202020204" pitchFamily="34" charset="0"/>
            </a:endParaRPr>
          </a:p>
          <a:p>
            <a:pPr marL="457200" indent="-457200">
              <a:lnSpc>
                <a:spcPct val="125000"/>
              </a:lnSpc>
              <a:buClr>
                <a:srgbClr val="8C9EB8"/>
              </a:buClr>
              <a:buSzPct val="125000"/>
              <a:buFont typeface="Wingdings" pitchFamily="2" charset="2"/>
              <a:buChar char="§"/>
            </a:pPr>
            <a:r>
              <a:rPr lang="en-US" sz="2150" dirty="0">
                <a:solidFill>
                  <a:srgbClr val="333F4F"/>
                </a:solidFill>
                <a:latin typeface="Arial Narrow" panose="020B0604020202020204" pitchFamily="34" charset="0"/>
                <a:cs typeface="Arial Narrow" panose="020B0604020202020204" pitchFamily="34" charset="0"/>
              </a:rPr>
              <a:t>The content of the video sections is tasteful (as is possible given the subject matter) and does not contain graphic images. However, there may be some concerns among victims or surviving family members, so appropriate discretion is advised.</a:t>
            </a:r>
          </a:p>
          <a:p>
            <a:pPr marL="457200" indent="-457200">
              <a:lnSpc>
                <a:spcPct val="125000"/>
              </a:lnSpc>
              <a:buClr>
                <a:srgbClr val="8C9EB8"/>
              </a:buClr>
              <a:buSzPct val="125000"/>
              <a:buFont typeface="Wingdings" pitchFamily="2" charset="2"/>
              <a:buChar char="§"/>
            </a:pPr>
            <a:r>
              <a:rPr lang="en-US" sz="2150" dirty="0">
                <a:solidFill>
                  <a:srgbClr val="333F4F"/>
                </a:solidFill>
                <a:latin typeface="Arial Narrow" panose="020B0604020202020204" pitchFamily="34" charset="0"/>
                <a:cs typeface="Arial Narrow" panose="020B0604020202020204" pitchFamily="34" charset="0"/>
              </a:rPr>
              <a:t>More information is available at </a:t>
            </a:r>
            <a:r>
              <a:rPr lang="en-US" sz="2150" u="sng" dirty="0">
                <a:solidFill>
                  <a:srgbClr val="333F4F"/>
                </a:solidFill>
                <a:latin typeface="Arial Narrow" panose="020B0604020202020204" pitchFamily="34" charset="0"/>
                <a:cs typeface="Arial Narrow" panose="020B0604020202020204" pitchFamily="34" charset="0"/>
                <a:hlinkClick r:id="rId3">
                  <a:extLst>
                    <a:ext uri="{A12FA001-AC4F-418D-AE19-62706E023703}">
                      <ahyp:hlinkClr xmlns:ahyp="http://schemas.microsoft.com/office/drawing/2018/hyperlinkcolor" val="tx"/>
                    </a:ext>
                  </a:extLst>
                </a:hlinkClick>
              </a:rPr>
              <a:t>http://massfund.org/</a:t>
            </a:r>
            <a:endParaRPr lang="en-US" sz="2150" dirty="0">
              <a:solidFill>
                <a:srgbClr val="333F4F"/>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48032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F4A03B-6B29-2146-9233-BFC745E87365}"/>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08F959-632C-C045-9AF1-074F091DA409}"/>
              </a:ext>
            </a:extLst>
          </p:cNvPr>
          <p:cNvSpPr txBox="1"/>
          <p:nvPr/>
        </p:nvSpPr>
        <p:spPr>
          <a:xfrm>
            <a:off x="771525" y="1641547"/>
            <a:ext cx="11001375" cy="3808030"/>
          </a:xfrm>
          <a:prstGeom prst="rect">
            <a:avLst/>
          </a:prstGeom>
          <a:noFill/>
        </p:spPr>
        <p:txBody>
          <a:bodyPr wrap="square" rtlCol="0">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How do the changes that were made in security after 9/11 manifest themselves in our everyday lives?</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Do you know anyone who has served in Afghanistan or Iraq? Have you ever talked with them about their service?</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How has travel changed in this country post 9/11?</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How can we work within our communities to combat hate?</a:t>
            </a:r>
          </a:p>
          <a:p>
            <a:pPr marL="457200" indent="-457200">
              <a:lnSpc>
                <a:spcPct val="125000"/>
              </a:lnSpc>
              <a:buClr>
                <a:srgbClr val="8C9EB8"/>
              </a:buClr>
              <a:buSzPct val="125000"/>
              <a:buFont typeface="Wingdings" pitchFamily="2" charset="2"/>
              <a:buChar char="§"/>
            </a:pPr>
            <a:endParaRPr lang="en-US" sz="2800" dirty="0">
              <a:solidFill>
                <a:srgbClr val="333F4F"/>
              </a:solidFill>
              <a:latin typeface="Arial Narrow" panose="020B0604020202020204" pitchFamily="34" charset="0"/>
              <a:cs typeface="Arial Narrow" panose="020B0604020202020204" pitchFamily="34" charset="0"/>
            </a:endParaRPr>
          </a:p>
        </p:txBody>
      </p:sp>
      <p:sp>
        <p:nvSpPr>
          <p:cNvPr id="12" name="TextBox 11">
            <a:extLst>
              <a:ext uri="{FF2B5EF4-FFF2-40B4-BE49-F238E27FC236}">
                <a16:creationId xmlns:a16="http://schemas.microsoft.com/office/drawing/2014/main" id="{9DCFA7D9-1A3A-414F-813B-A87284D317FC}"/>
              </a:ext>
            </a:extLst>
          </p:cNvPr>
          <p:cNvSpPr txBox="1"/>
          <p:nvPr/>
        </p:nvSpPr>
        <p:spPr>
          <a:xfrm>
            <a:off x="180530" y="961"/>
            <a:ext cx="11297792" cy="1323439"/>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a:t>
            </a:r>
            <a:r>
              <a:rPr lang="en-US" sz="8000" b="1" dirty="0">
                <a:solidFill>
                  <a:schemeClr val="bg1"/>
                </a:solidFill>
                <a:latin typeface="Arial Narrow" panose="020B0604020202020204" pitchFamily="34" charset="0"/>
                <a:cs typeface="Arial Narrow" panose="020B0604020202020204" pitchFamily="34" charset="0"/>
              </a:rPr>
              <a:t> </a:t>
            </a:r>
            <a:r>
              <a:rPr lang="en-US" sz="4200" b="1" spc="300" dirty="0">
                <a:solidFill>
                  <a:schemeClr val="bg1"/>
                </a:solidFill>
                <a:latin typeface="Arial Narrow" panose="020B0604020202020204" pitchFamily="34" charset="0"/>
                <a:cs typeface="Arial Narrow" panose="020B0604020202020204" pitchFamily="34" charset="0"/>
              </a:rPr>
              <a:t>THE AFTERMATH</a:t>
            </a:r>
          </a:p>
        </p:txBody>
      </p:sp>
      <p:sp>
        <p:nvSpPr>
          <p:cNvPr id="13" name="Rectangle 12">
            <a:extLst>
              <a:ext uri="{FF2B5EF4-FFF2-40B4-BE49-F238E27FC236}">
                <a16:creationId xmlns:a16="http://schemas.microsoft.com/office/drawing/2014/main" id="{BF7C1EC0-8057-3C46-9ABB-17EFF65BF436}"/>
              </a:ext>
            </a:extLst>
          </p:cNvPr>
          <p:cNvSpPr/>
          <p:nvPr/>
        </p:nvSpPr>
        <p:spPr>
          <a:xfrm>
            <a:off x="8809463" y="772732"/>
            <a:ext cx="3382537"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85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AE960-AA34-0928-8339-8F0FE535B723}"/>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7B67B16-F6A3-1356-3B03-D94AF50554DC}"/>
              </a:ext>
            </a:extLst>
          </p:cNvPr>
          <p:cNvSpPr txBox="1"/>
          <p:nvPr/>
        </p:nvSpPr>
        <p:spPr>
          <a:xfrm>
            <a:off x="2592128" y="2341365"/>
            <a:ext cx="7126693" cy="2368341"/>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ADDITIONAL INFORMATION AND HOMEWORK IDEAS</a:t>
            </a:r>
          </a:p>
        </p:txBody>
      </p:sp>
    </p:spTree>
    <p:extLst>
      <p:ext uri="{BB962C8B-B14F-4D97-AF65-F5344CB8AC3E}">
        <p14:creationId xmlns:p14="http://schemas.microsoft.com/office/powerpoint/2010/main" val="233980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444B37-13FD-CC49-BB00-F38AF5A39542}"/>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290146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850938"/>
            <a:ext cx="6302829" cy="884473"/>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LOCAL HEROES</a:t>
            </a:r>
          </a:p>
        </p:txBody>
      </p:sp>
      <p:sp>
        <p:nvSpPr>
          <p:cNvPr id="9" name="TextBox 8">
            <a:extLst>
              <a:ext uri="{FF2B5EF4-FFF2-40B4-BE49-F238E27FC236}">
                <a16:creationId xmlns:a16="http://schemas.microsoft.com/office/drawing/2014/main" id="{E97605D0-B7B3-AA4F-BEAA-90159058425B}"/>
              </a:ext>
            </a:extLst>
          </p:cNvPr>
          <p:cNvSpPr txBox="1"/>
          <p:nvPr/>
        </p:nvSpPr>
        <p:spPr>
          <a:xfrm>
            <a:off x="3599928" y="2529221"/>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
        <p:nvSpPr>
          <p:cNvPr id="10" name="Rectangle 9">
            <a:extLst>
              <a:ext uri="{FF2B5EF4-FFF2-40B4-BE49-F238E27FC236}">
                <a16:creationId xmlns:a16="http://schemas.microsoft.com/office/drawing/2014/main" id="{BC7FA6E2-7B29-9F46-891B-8D192DDB67A4}"/>
              </a:ext>
            </a:extLst>
          </p:cNvPr>
          <p:cNvSpPr/>
          <p:nvPr/>
        </p:nvSpPr>
        <p:spPr>
          <a:xfrm>
            <a:off x="2705031" y="40687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1:07</a:t>
            </a:r>
          </a:p>
        </p:txBody>
      </p:sp>
      <p:sp>
        <p:nvSpPr>
          <p:cNvPr id="2" name="Rectangle 1">
            <a:hlinkClick r:id="rId2"/>
            <a:extLst>
              <a:ext uri="{FF2B5EF4-FFF2-40B4-BE49-F238E27FC236}">
                <a16:creationId xmlns:a16="http://schemas.microsoft.com/office/drawing/2014/main" id="{527D74A2-67CE-B849-A31A-32FDAA87ABE3}"/>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3" name="TextBox 2">
            <a:extLst>
              <a:ext uri="{FF2B5EF4-FFF2-40B4-BE49-F238E27FC236}">
                <a16:creationId xmlns:a16="http://schemas.microsoft.com/office/drawing/2014/main" id="{683A72F8-10E0-A9D9-D16C-DC5789F4FB32}"/>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5</a:t>
            </a:r>
            <a:endParaRPr lang="en-US" sz="3600" dirty="0"/>
          </a:p>
        </p:txBody>
      </p:sp>
    </p:spTree>
    <p:extLst>
      <p:ext uri="{BB962C8B-B14F-4D97-AF65-F5344CB8AC3E}">
        <p14:creationId xmlns:p14="http://schemas.microsoft.com/office/powerpoint/2010/main" val="158886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7BE723-7395-7D4C-8414-2685AC3CE976}"/>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4D7A18-5DA4-3D42-9BD7-CF61E603956E}"/>
              </a:ext>
            </a:extLst>
          </p:cNvPr>
          <p:cNvSpPr txBox="1"/>
          <p:nvPr/>
        </p:nvSpPr>
        <p:spPr>
          <a:xfrm>
            <a:off x="771525" y="1641547"/>
            <a:ext cx="11166475" cy="2730812"/>
          </a:xfrm>
          <a:prstGeom prst="rect">
            <a:avLst/>
          </a:prstGeom>
          <a:noFill/>
        </p:spPr>
        <p:txBody>
          <a:bodyPr wrap="square" rtlCol="0">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Discuss what it must have taken for Madeline Sweeney, Betty Ong, and Captain John </a:t>
            </a:r>
            <a:r>
              <a:rPr lang="en-US" sz="2800" dirty="0" err="1">
                <a:solidFill>
                  <a:srgbClr val="333F4F"/>
                </a:solidFill>
                <a:latin typeface="Arial Narrow" panose="020B0604020202020204" pitchFamily="34" charset="0"/>
                <a:cs typeface="Arial Narrow" panose="020B0604020202020204" pitchFamily="34" charset="0"/>
              </a:rPr>
              <a:t>Ogonowski</a:t>
            </a:r>
            <a:r>
              <a:rPr lang="en-US" sz="2800" dirty="0">
                <a:solidFill>
                  <a:srgbClr val="333F4F"/>
                </a:solidFill>
                <a:latin typeface="Arial Narrow" panose="020B0604020202020204" pitchFamily="34" charset="0"/>
                <a:cs typeface="Arial Narrow" panose="020B0604020202020204" pitchFamily="34" charset="0"/>
              </a:rPr>
              <a:t> to take the action they did in the face of danger.</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Do you know someone who has done something heroic in the face of personal danger?</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 What might have happened if they had not taken the action they did on that day?</a:t>
            </a:r>
          </a:p>
        </p:txBody>
      </p:sp>
      <p:sp>
        <p:nvSpPr>
          <p:cNvPr id="12" name="TextBox 11">
            <a:extLst>
              <a:ext uri="{FF2B5EF4-FFF2-40B4-BE49-F238E27FC236}">
                <a16:creationId xmlns:a16="http://schemas.microsoft.com/office/drawing/2014/main" id="{3CBACE74-3DC2-E140-B3E4-41476F751A2C}"/>
              </a:ext>
            </a:extLst>
          </p:cNvPr>
          <p:cNvSpPr txBox="1"/>
          <p:nvPr/>
        </p:nvSpPr>
        <p:spPr>
          <a:xfrm>
            <a:off x="180531" y="253722"/>
            <a:ext cx="8591762"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LOCAL HEROES</a:t>
            </a:r>
          </a:p>
        </p:txBody>
      </p:sp>
      <p:sp>
        <p:nvSpPr>
          <p:cNvPr id="13" name="Rectangle 12">
            <a:extLst>
              <a:ext uri="{FF2B5EF4-FFF2-40B4-BE49-F238E27FC236}">
                <a16:creationId xmlns:a16="http://schemas.microsoft.com/office/drawing/2014/main" id="{66729B34-4661-6D4C-A135-8A8C4778A52E}"/>
              </a:ext>
            </a:extLst>
          </p:cNvPr>
          <p:cNvSpPr/>
          <p:nvPr/>
        </p:nvSpPr>
        <p:spPr>
          <a:xfrm>
            <a:off x="8913541" y="772732"/>
            <a:ext cx="3278459"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35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3F29D0-DFC2-A646-A472-0DB9EC3DC222}"/>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290146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850938"/>
            <a:ext cx="6302829" cy="884473"/>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RESCUE EFFORTS</a:t>
            </a:r>
          </a:p>
        </p:txBody>
      </p:sp>
      <p:sp>
        <p:nvSpPr>
          <p:cNvPr id="10" name="TextBox 9">
            <a:extLst>
              <a:ext uri="{FF2B5EF4-FFF2-40B4-BE49-F238E27FC236}">
                <a16:creationId xmlns:a16="http://schemas.microsoft.com/office/drawing/2014/main" id="{62DAC1D1-18C5-6242-BBC0-4A8FD56EB321}"/>
              </a:ext>
            </a:extLst>
          </p:cNvPr>
          <p:cNvSpPr txBox="1"/>
          <p:nvPr/>
        </p:nvSpPr>
        <p:spPr>
          <a:xfrm>
            <a:off x="3333738" y="2529221"/>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
        <p:nvSpPr>
          <p:cNvPr id="11" name="Rectangle 10">
            <a:extLst>
              <a:ext uri="{FF2B5EF4-FFF2-40B4-BE49-F238E27FC236}">
                <a16:creationId xmlns:a16="http://schemas.microsoft.com/office/drawing/2014/main" id="{11044914-84A8-444B-B9E0-D7E174D5D311}"/>
              </a:ext>
            </a:extLst>
          </p:cNvPr>
          <p:cNvSpPr/>
          <p:nvPr/>
        </p:nvSpPr>
        <p:spPr>
          <a:xfrm>
            <a:off x="2705031" y="40687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1:11</a:t>
            </a:r>
          </a:p>
        </p:txBody>
      </p:sp>
      <p:sp>
        <p:nvSpPr>
          <p:cNvPr id="2" name="Rectangle 1">
            <a:hlinkClick r:id="rId2"/>
            <a:extLst>
              <a:ext uri="{FF2B5EF4-FFF2-40B4-BE49-F238E27FC236}">
                <a16:creationId xmlns:a16="http://schemas.microsoft.com/office/drawing/2014/main" id="{F0D68E67-820A-06F9-A7F4-36651220E15A}"/>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3" name="TextBox 2">
            <a:extLst>
              <a:ext uri="{FF2B5EF4-FFF2-40B4-BE49-F238E27FC236}">
                <a16:creationId xmlns:a16="http://schemas.microsoft.com/office/drawing/2014/main" id="{8E4EA1D8-79AE-BDCF-4FF8-15C56531A586}"/>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6</a:t>
            </a:r>
            <a:endParaRPr lang="en-US" sz="3600" dirty="0"/>
          </a:p>
        </p:txBody>
      </p:sp>
    </p:spTree>
    <p:extLst>
      <p:ext uri="{BB962C8B-B14F-4D97-AF65-F5344CB8AC3E}">
        <p14:creationId xmlns:p14="http://schemas.microsoft.com/office/powerpoint/2010/main" val="26171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87DC57-3C33-2E43-BFDE-C56433008DAF}"/>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12F3E86-6A48-0946-9AD0-5F1EC97DA426}"/>
              </a:ext>
            </a:extLst>
          </p:cNvPr>
          <p:cNvSpPr txBox="1"/>
          <p:nvPr/>
        </p:nvSpPr>
        <p:spPr>
          <a:xfrm>
            <a:off x="771525" y="1641547"/>
            <a:ext cx="10767945" cy="3269421"/>
          </a:xfrm>
          <a:prstGeom prst="rect">
            <a:avLst/>
          </a:prstGeom>
          <a:noFill/>
        </p:spPr>
        <p:txBody>
          <a:bodyPr wrap="square" rtlCol="0">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Have you ever thought about what it takes for first responders to run INTO danger to save others? </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Do any of you have relatives who are members of the police department or firefighters?</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What kind of training do you think someone would need to fight their own instinct to stay away from something dangerous?</a:t>
            </a:r>
          </a:p>
        </p:txBody>
      </p:sp>
      <p:sp>
        <p:nvSpPr>
          <p:cNvPr id="12" name="TextBox 11">
            <a:extLst>
              <a:ext uri="{FF2B5EF4-FFF2-40B4-BE49-F238E27FC236}">
                <a16:creationId xmlns:a16="http://schemas.microsoft.com/office/drawing/2014/main" id="{1E7D9F3F-7BDD-4D4E-98C3-731D5A011133}"/>
              </a:ext>
            </a:extLst>
          </p:cNvPr>
          <p:cNvSpPr txBox="1"/>
          <p:nvPr/>
        </p:nvSpPr>
        <p:spPr>
          <a:xfrm>
            <a:off x="180530" y="253722"/>
            <a:ext cx="9409519"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RESCUE EFFORTS</a:t>
            </a:r>
          </a:p>
        </p:txBody>
      </p:sp>
      <p:sp>
        <p:nvSpPr>
          <p:cNvPr id="13" name="Rectangle 12">
            <a:extLst>
              <a:ext uri="{FF2B5EF4-FFF2-40B4-BE49-F238E27FC236}">
                <a16:creationId xmlns:a16="http://schemas.microsoft.com/office/drawing/2014/main" id="{4BEDE0F1-4910-9F45-89FF-920D455CDCDB}"/>
              </a:ext>
            </a:extLst>
          </p:cNvPr>
          <p:cNvSpPr/>
          <p:nvPr/>
        </p:nvSpPr>
        <p:spPr>
          <a:xfrm>
            <a:off x="9225776" y="772732"/>
            <a:ext cx="2966224"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403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49A416-F653-0B44-BA52-676D5B8055CE}"/>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760785"/>
            <a:ext cx="6302829" cy="1643142"/>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ASSISTANCE FOR SURVIVORS</a:t>
            </a:r>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3451406"/>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2AC25D-ECC1-1D48-937E-BCE37D33E393}"/>
              </a:ext>
            </a:extLst>
          </p:cNvPr>
          <p:cNvSpPr txBox="1"/>
          <p:nvPr/>
        </p:nvSpPr>
        <p:spPr>
          <a:xfrm>
            <a:off x="3462526" y="2439068"/>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
        <p:nvSpPr>
          <p:cNvPr id="10" name="Rectangle 9">
            <a:extLst>
              <a:ext uri="{FF2B5EF4-FFF2-40B4-BE49-F238E27FC236}">
                <a16:creationId xmlns:a16="http://schemas.microsoft.com/office/drawing/2014/main" id="{3D17C682-196B-5E4C-BF01-B5DCDF92D3A6}"/>
              </a:ext>
            </a:extLst>
          </p:cNvPr>
          <p:cNvSpPr/>
          <p:nvPr/>
        </p:nvSpPr>
        <p:spPr>
          <a:xfrm>
            <a:off x="2705031" y="44045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1:52</a:t>
            </a:r>
          </a:p>
        </p:txBody>
      </p:sp>
      <p:sp>
        <p:nvSpPr>
          <p:cNvPr id="2" name="Rectangle 1">
            <a:hlinkClick r:id="rId2"/>
            <a:extLst>
              <a:ext uri="{FF2B5EF4-FFF2-40B4-BE49-F238E27FC236}">
                <a16:creationId xmlns:a16="http://schemas.microsoft.com/office/drawing/2014/main" id="{9F55CF51-9214-0B0C-D768-ED5F85F1EB7E}"/>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3" name="TextBox 2">
            <a:extLst>
              <a:ext uri="{FF2B5EF4-FFF2-40B4-BE49-F238E27FC236}">
                <a16:creationId xmlns:a16="http://schemas.microsoft.com/office/drawing/2014/main" id="{3157E4D5-DB29-BA03-D4F4-B5F394D39C3C}"/>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7</a:t>
            </a:r>
            <a:endParaRPr lang="en-US" sz="3600" dirty="0"/>
          </a:p>
        </p:txBody>
      </p:sp>
    </p:spTree>
    <p:extLst>
      <p:ext uri="{BB962C8B-B14F-4D97-AF65-F5344CB8AC3E}">
        <p14:creationId xmlns:p14="http://schemas.microsoft.com/office/powerpoint/2010/main" val="418017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56080C-8E5A-D348-812F-73F4D1B348EE}"/>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58C68AA-CAA0-1C4B-9116-C27482DADDC5}"/>
              </a:ext>
            </a:extLst>
          </p:cNvPr>
          <p:cNvSpPr txBox="1"/>
          <p:nvPr/>
        </p:nvSpPr>
        <p:spPr>
          <a:xfrm>
            <a:off x="771525" y="1641547"/>
            <a:ext cx="10767945" cy="1665136"/>
          </a:xfrm>
          <a:prstGeom prst="rect">
            <a:avLst/>
          </a:prstGeom>
          <a:noFill/>
        </p:spPr>
        <p:txBody>
          <a:bodyPr wrap="square" rtlCol="0">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Why do you think so many nonprofits were established in the wake of September 11th?</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Have you ever participated in a Day of Service? </a:t>
            </a:r>
          </a:p>
        </p:txBody>
      </p:sp>
      <p:sp>
        <p:nvSpPr>
          <p:cNvPr id="7" name="TextBox 6">
            <a:extLst>
              <a:ext uri="{FF2B5EF4-FFF2-40B4-BE49-F238E27FC236}">
                <a16:creationId xmlns:a16="http://schemas.microsoft.com/office/drawing/2014/main" id="{3D881F5D-D3D5-5841-A001-869794AFE02E}"/>
              </a:ext>
            </a:extLst>
          </p:cNvPr>
          <p:cNvSpPr txBox="1"/>
          <p:nvPr/>
        </p:nvSpPr>
        <p:spPr>
          <a:xfrm>
            <a:off x="180530" y="253722"/>
            <a:ext cx="13007435"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ASSISTANCE FOR SURVIVORS</a:t>
            </a:r>
          </a:p>
        </p:txBody>
      </p:sp>
    </p:spTree>
    <p:extLst>
      <p:ext uri="{BB962C8B-B14F-4D97-AF65-F5344CB8AC3E}">
        <p14:creationId xmlns:p14="http://schemas.microsoft.com/office/powerpoint/2010/main" val="35066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A094DC-1532-3C41-814E-A1F933EE6BBC}"/>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290146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850938"/>
            <a:ext cx="6302829" cy="884473"/>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LOCAL MEMORIALS</a:t>
            </a:r>
          </a:p>
        </p:txBody>
      </p:sp>
      <p:sp>
        <p:nvSpPr>
          <p:cNvPr id="9" name="TextBox 8">
            <a:extLst>
              <a:ext uri="{FF2B5EF4-FFF2-40B4-BE49-F238E27FC236}">
                <a16:creationId xmlns:a16="http://schemas.microsoft.com/office/drawing/2014/main" id="{05232607-72F4-5E4F-A88B-0C437DA47CC4}"/>
              </a:ext>
            </a:extLst>
          </p:cNvPr>
          <p:cNvSpPr txBox="1"/>
          <p:nvPr/>
        </p:nvSpPr>
        <p:spPr>
          <a:xfrm>
            <a:off x="3063281" y="2439068"/>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
        <p:nvSpPr>
          <p:cNvPr id="10" name="Rectangle 9">
            <a:extLst>
              <a:ext uri="{FF2B5EF4-FFF2-40B4-BE49-F238E27FC236}">
                <a16:creationId xmlns:a16="http://schemas.microsoft.com/office/drawing/2014/main" id="{6319F99C-37EC-D846-803F-DC17823EFD9D}"/>
              </a:ext>
            </a:extLst>
          </p:cNvPr>
          <p:cNvSpPr/>
          <p:nvPr/>
        </p:nvSpPr>
        <p:spPr>
          <a:xfrm>
            <a:off x="2705031" y="40687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2:50</a:t>
            </a:r>
          </a:p>
        </p:txBody>
      </p:sp>
      <p:sp>
        <p:nvSpPr>
          <p:cNvPr id="2" name="Rectangle 1">
            <a:hlinkClick r:id="rId2"/>
            <a:extLst>
              <a:ext uri="{FF2B5EF4-FFF2-40B4-BE49-F238E27FC236}">
                <a16:creationId xmlns:a16="http://schemas.microsoft.com/office/drawing/2014/main" id="{5BC36E9B-22E8-584A-D76D-B05B2DE50E1A}"/>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3" name="TextBox 2">
            <a:extLst>
              <a:ext uri="{FF2B5EF4-FFF2-40B4-BE49-F238E27FC236}">
                <a16:creationId xmlns:a16="http://schemas.microsoft.com/office/drawing/2014/main" id="{2CF7C6EF-CC76-80A1-C634-5D058E993C41}"/>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8</a:t>
            </a:r>
            <a:endParaRPr lang="en-US" sz="3600" dirty="0"/>
          </a:p>
        </p:txBody>
      </p:sp>
    </p:spTree>
    <p:extLst>
      <p:ext uri="{BB962C8B-B14F-4D97-AF65-F5344CB8AC3E}">
        <p14:creationId xmlns:p14="http://schemas.microsoft.com/office/powerpoint/2010/main" val="256719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6204FC-FA45-0542-BF17-E12FB2490287}"/>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581015-8237-BD46-8085-A5158241125E}"/>
              </a:ext>
            </a:extLst>
          </p:cNvPr>
          <p:cNvSpPr txBox="1"/>
          <p:nvPr/>
        </p:nvSpPr>
        <p:spPr>
          <a:xfrm>
            <a:off x="771525" y="1641547"/>
            <a:ext cx="10767945" cy="5962466"/>
          </a:xfrm>
          <a:prstGeom prst="rect">
            <a:avLst/>
          </a:prstGeom>
          <a:noFill/>
        </p:spPr>
        <p:txBody>
          <a:bodyPr wrap="square" rtlCol="0">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Why are memorials important?</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Can you think of a memorial you have visited that had meaning for you?</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What do you think is the significance of the Survivor Tree?</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When terrible things happen, can you think of a way to make things better for someone?</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What might you do during a day of service to honor the victims of September 11th?</a:t>
            </a:r>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solidFill>
                <a:srgbClr val="333F4F"/>
              </a:solidFill>
              <a:latin typeface="Arial Narrow" panose="020B0604020202020204" pitchFamily="34" charset="0"/>
              <a:cs typeface="Arial Narrow" panose="020B0604020202020204" pitchFamily="34" charset="0"/>
            </a:endParaRPr>
          </a:p>
          <a:p>
            <a:pPr marL="457200" indent="-457200">
              <a:lnSpc>
                <a:spcPct val="125000"/>
              </a:lnSpc>
              <a:buClr>
                <a:srgbClr val="8C9EB8"/>
              </a:buClr>
              <a:buSzPct val="125000"/>
              <a:buFont typeface="Wingdings" pitchFamily="2" charset="2"/>
              <a:buChar char="§"/>
            </a:pPr>
            <a:endParaRPr lang="en-US" sz="2800" dirty="0">
              <a:solidFill>
                <a:srgbClr val="333F4F"/>
              </a:solidFill>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29DE2A55-CD79-CE43-A910-EEFE2966166D}"/>
              </a:ext>
            </a:extLst>
          </p:cNvPr>
          <p:cNvSpPr txBox="1"/>
          <p:nvPr/>
        </p:nvSpPr>
        <p:spPr>
          <a:xfrm>
            <a:off x="180530" y="253722"/>
            <a:ext cx="13007435"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LOCAL MEMORIALS</a:t>
            </a:r>
          </a:p>
        </p:txBody>
      </p:sp>
      <p:sp>
        <p:nvSpPr>
          <p:cNvPr id="8" name="Rectangle 7">
            <a:extLst>
              <a:ext uri="{FF2B5EF4-FFF2-40B4-BE49-F238E27FC236}">
                <a16:creationId xmlns:a16="http://schemas.microsoft.com/office/drawing/2014/main" id="{EFEE1224-AA2B-564F-9CAE-A067424A9C99}"/>
              </a:ext>
            </a:extLst>
          </p:cNvPr>
          <p:cNvSpPr/>
          <p:nvPr/>
        </p:nvSpPr>
        <p:spPr>
          <a:xfrm>
            <a:off x="8930663" y="772732"/>
            <a:ext cx="3261337"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41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BBDB92-42AC-CE43-803E-AFEE7134FD71}"/>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C5A3679-BEF1-B345-A5E8-4D0C478FE1FA}"/>
              </a:ext>
            </a:extLst>
          </p:cNvPr>
          <p:cNvSpPr txBox="1"/>
          <p:nvPr/>
        </p:nvSpPr>
        <p:spPr>
          <a:xfrm>
            <a:off x="2705031" y="2287555"/>
            <a:ext cx="6781939" cy="1609671"/>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SEPTEMBER 11, 2001</a:t>
            </a:r>
          </a:p>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(9/11)</a:t>
            </a:r>
          </a:p>
        </p:txBody>
      </p:sp>
      <p:sp>
        <p:nvSpPr>
          <p:cNvPr id="3" name="Rectangle 2">
            <a:extLst>
              <a:ext uri="{FF2B5EF4-FFF2-40B4-BE49-F238E27FC236}">
                <a16:creationId xmlns:a16="http://schemas.microsoft.com/office/drawing/2014/main" id="{7F553A95-B920-A647-B22C-2AF75F48242B}"/>
              </a:ext>
            </a:extLst>
          </p:cNvPr>
          <p:cNvSpPr/>
          <p:nvPr/>
        </p:nvSpPr>
        <p:spPr>
          <a:xfrm>
            <a:off x="2705031" y="41703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9/11 THE IMPACT ON MASSACHUSETTS</a:t>
            </a:r>
          </a:p>
        </p:txBody>
      </p:sp>
      <p:sp>
        <p:nvSpPr>
          <p:cNvPr id="6" name="Rectangle 5">
            <a:extLst>
              <a:ext uri="{FF2B5EF4-FFF2-40B4-BE49-F238E27FC236}">
                <a16:creationId xmlns:a16="http://schemas.microsoft.com/office/drawing/2014/main" id="{D43CDE60-9272-AF46-B3DC-AD1D004E2BAC}"/>
              </a:ext>
            </a:extLst>
          </p:cNvPr>
          <p:cNvSpPr/>
          <p:nvPr/>
        </p:nvSpPr>
        <p:spPr>
          <a:xfrm rot="5400000">
            <a:off x="6065520" y="312528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F4F"/>
              </a:solidFill>
            </a:endParaRPr>
          </a:p>
        </p:txBody>
      </p:sp>
    </p:spTree>
    <p:extLst>
      <p:ext uri="{BB962C8B-B14F-4D97-AF65-F5344CB8AC3E}">
        <p14:creationId xmlns:p14="http://schemas.microsoft.com/office/powerpoint/2010/main" val="145274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89917A-7B7B-6A4D-AFC5-6497F2AA8BAE}"/>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290146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850938"/>
            <a:ext cx="6302829" cy="884473"/>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HOMEWORK IDEAS</a:t>
            </a:r>
          </a:p>
        </p:txBody>
      </p:sp>
      <p:sp>
        <p:nvSpPr>
          <p:cNvPr id="2" name="TextBox 1">
            <a:extLst>
              <a:ext uri="{FF2B5EF4-FFF2-40B4-BE49-F238E27FC236}">
                <a16:creationId xmlns:a16="http://schemas.microsoft.com/office/drawing/2014/main" id="{C98325D3-B4D9-2444-AEFA-C6AAC1B29585}"/>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9</a:t>
            </a:r>
            <a:endParaRPr lang="en-US" sz="3600" dirty="0"/>
          </a:p>
        </p:txBody>
      </p:sp>
    </p:spTree>
    <p:extLst>
      <p:ext uri="{BB962C8B-B14F-4D97-AF65-F5344CB8AC3E}">
        <p14:creationId xmlns:p14="http://schemas.microsoft.com/office/powerpoint/2010/main" val="11106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6E584D-5ED9-6B45-893B-B8D2D22B8CBD}"/>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42F85D-72D3-F347-8B39-F3F5DFA66327}"/>
              </a:ext>
            </a:extLst>
          </p:cNvPr>
          <p:cNvSpPr txBox="1"/>
          <p:nvPr/>
        </p:nvSpPr>
        <p:spPr>
          <a:xfrm>
            <a:off x="771525" y="1539564"/>
            <a:ext cx="11038402" cy="3108543"/>
          </a:xfrm>
          <a:prstGeom prst="rect">
            <a:avLst/>
          </a:prstGeom>
          <a:noFill/>
        </p:spPr>
        <p:txBody>
          <a:bodyPr wrap="square" rtlCol="0">
            <a:spAutoFit/>
          </a:bodyPr>
          <a:lstStyle/>
          <a:p>
            <a:r>
              <a:rPr lang="en-US" sz="2800" dirty="0">
                <a:solidFill>
                  <a:srgbClr val="333F4F"/>
                </a:solidFill>
                <a:latin typeface="Arial Narrow" panose="020B0604020202020204" pitchFamily="34" charset="0"/>
                <a:cs typeface="Arial Narrow" panose="020B0604020202020204" pitchFamily="34" charset="0"/>
              </a:rPr>
              <a:t>Pick one of the 206 local victims of 9/11 and find out who they were and what they did before September 11th, 2001.</a:t>
            </a:r>
          </a:p>
          <a:p>
            <a:endParaRPr lang="en-US" sz="2800" dirty="0">
              <a:solidFill>
                <a:srgbClr val="333F4F"/>
              </a:solidFill>
              <a:latin typeface="Arial Narrow" panose="020B0604020202020204" pitchFamily="34" charset="0"/>
              <a:cs typeface="Arial Narrow" panose="020B0604020202020204" pitchFamily="34" charset="0"/>
            </a:endParaRPr>
          </a:p>
          <a:p>
            <a:r>
              <a:rPr lang="en-US" sz="2800" dirty="0">
                <a:solidFill>
                  <a:srgbClr val="333F4F"/>
                </a:solidFill>
                <a:latin typeface="Arial Narrow" panose="020B0604020202020204" pitchFamily="34" charset="0"/>
                <a:cs typeface="Arial Narrow" panose="020B0604020202020204" pitchFamily="34" charset="0"/>
              </a:rPr>
              <a:t>Here is a link to their legacy profiles: </a:t>
            </a:r>
          </a:p>
          <a:p>
            <a:endParaRPr lang="en-US" sz="2800" dirty="0">
              <a:solidFill>
                <a:srgbClr val="333F4F"/>
              </a:solidFill>
              <a:latin typeface="Arial Narrow" panose="020B0604020202020204" pitchFamily="34" charset="0"/>
              <a:cs typeface="Arial Narrow" panose="020B0604020202020204" pitchFamily="34" charset="0"/>
            </a:endParaRPr>
          </a:p>
          <a:p>
            <a:endParaRPr lang="en-US" sz="2800" dirty="0">
              <a:solidFill>
                <a:srgbClr val="333F4F"/>
              </a:solidFill>
              <a:latin typeface="Arial Narrow" panose="020B0604020202020204" pitchFamily="34" charset="0"/>
              <a:cs typeface="Arial Narrow" panose="020B0604020202020204" pitchFamily="34" charset="0"/>
            </a:endParaRPr>
          </a:p>
          <a:p>
            <a:r>
              <a:rPr lang="en-US" sz="2800" dirty="0">
                <a:solidFill>
                  <a:srgbClr val="333F4F"/>
                </a:solidFill>
                <a:latin typeface="Arial Narrow" panose="020B0604020202020204" pitchFamily="34" charset="0"/>
                <a:cs typeface="Arial Narrow" panose="020B0604020202020204" pitchFamily="34" charset="0"/>
                <a:hlinkClick r:id="rId3"/>
              </a:rPr>
              <a:t>www.legacy.com/sept11/home.aspx</a:t>
            </a:r>
            <a:endParaRPr lang="en-US" sz="2800" dirty="0">
              <a:solidFill>
                <a:srgbClr val="333F4F"/>
              </a:solidFill>
              <a:latin typeface="Arial Narrow" panose="020B0604020202020204" pitchFamily="34" charset="0"/>
              <a:cs typeface="Arial Narrow" panose="020B0604020202020204" pitchFamily="34" charset="0"/>
            </a:endParaRPr>
          </a:p>
        </p:txBody>
      </p:sp>
      <p:sp>
        <p:nvSpPr>
          <p:cNvPr id="7" name="TextBox 6">
            <a:extLst>
              <a:ext uri="{FF2B5EF4-FFF2-40B4-BE49-F238E27FC236}">
                <a16:creationId xmlns:a16="http://schemas.microsoft.com/office/drawing/2014/main" id="{3394D57C-D33B-0C49-ACEC-BBEC846FC711}"/>
              </a:ext>
            </a:extLst>
          </p:cNvPr>
          <p:cNvSpPr txBox="1"/>
          <p:nvPr/>
        </p:nvSpPr>
        <p:spPr>
          <a:xfrm>
            <a:off x="180530" y="253722"/>
            <a:ext cx="9877869"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HOMEWORK IDEAS</a:t>
            </a:r>
          </a:p>
        </p:txBody>
      </p:sp>
      <p:sp>
        <p:nvSpPr>
          <p:cNvPr id="8" name="Rectangle 7">
            <a:extLst>
              <a:ext uri="{FF2B5EF4-FFF2-40B4-BE49-F238E27FC236}">
                <a16:creationId xmlns:a16="http://schemas.microsoft.com/office/drawing/2014/main" id="{333BFA31-A99B-7A4E-BAAC-4781B1745F90}"/>
              </a:ext>
            </a:extLst>
          </p:cNvPr>
          <p:cNvSpPr/>
          <p:nvPr/>
        </p:nvSpPr>
        <p:spPr>
          <a:xfrm>
            <a:off x="9441366" y="772732"/>
            <a:ext cx="2750634"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id="{05BEAB2F-B71C-E64C-948D-F46D6C9EE431}"/>
              </a:ext>
            </a:extLst>
          </p:cNvPr>
          <p:cNvPicPr>
            <a:picLocks noChangeAspect="1"/>
          </p:cNvPicPr>
          <p:nvPr/>
        </p:nvPicPr>
        <p:blipFill>
          <a:blip r:embed="rId4"/>
          <a:stretch>
            <a:fillRect/>
          </a:stretch>
        </p:blipFill>
        <p:spPr>
          <a:xfrm rot="20772970">
            <a:off x="6582708" y="2615466"/>
            <a:ext cx="4842457" cy="3815079"/>
          </a:xfrm>
          <a:prstGeom prst="rect">
            <a:avLst/>
          </a:prstGeom>
          <a:effectLst>
            <a:outerShdw blurRad="114300" dist="190500" dir="2700000" algn="tl" rotWithShape="0">
              <a:prstClr val="black">
                <a:alpha val="40000"/>
              </a:prstClr>
            </a:outerShdw>
          </a:effectLst>
        </p:spPr>
      </p:pic>
    </p:spTree>
    <p:extLst>
      <p:ext uri="{BB962C8B-B14F-4D97-AF65-F5344CB8AC3E}">
        <p14:creationId xmlns:p14="http://schemas.microsoft.com/office/powerpoint/2010/main" val="307389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42D4B1-D4D6-2E43-949A-A6B01A6E26D1}"/>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91930A-6F7A-7B48-9D42-D3414F6164A2}"/>
              </a:ext>
            </a:extLst>
          </p:cNvPr>
          <p:cNvSpPr txBox="1"/>
          <p:nvPr/>
        </p:nvSpPr>
        <p:spPr>
          <a:xfrm>
            <a:off x="180530" y="253722"/>
            <a:ext cx="13007435"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MORE</a:t>
            </a:r>
            <a:r>
              <a:rPr lang="en-US" sz="6000" b="1" dirty="0">
                <a:solidFill>
                  <a:schemeClr val="bg1"/>
                </a:solidFill>
                <a:latin typeface="Arial Narrow" panose="020B0604020202020204" pitchFamily="34" charset="0"/>
                <a:cs typeface="Arial Narrow" panose="020B0604020202020204" pitchFamily="34" charset="0"/>
              </a:rPr>
              <a:t> </a:t>
            </a:r>
            <a:r>
              <a:rPr lang="en-US" sz="4200" b="1" spc="300" dirty="0">
                <a:solidFill>
                  <a:schemeClr val="bg1"/>
                </a:solidFill>
                <a:latin typeface="Arial Narrow" panose="020B0604020202020204" pitchFamily="34" charset="0"/>
                <a:cs typeface="Arial Narrow" panose="020B0604020202020204" pitchFamily="34" charset="0"/>
              </a:rPr>
              <a:t>HOMEWORK IDEAS</a:t>
            </a:r>
          </a:p>
        </p:txBody>
      </p:sp>
      <p:sp>
        <p:nvSpPr>
          <p:cNvPr id="6" name="TextBox 5">
            <a:extLst>
              <a:ext uri="{FF2B5EF4-FFF2-40B4-BE49-F238E27FC236}">
                <a16:creationId xmlns:a16="http://schemas.microsoft.com/office/drawing/2014/main" id="{1D24F2B9-29DE-2C47-8A13-A37A43BB61CF}"/>
              </a:ext>
            </a:extLst>
          </p:cNvPr>
          <p:cNvSpPr txBox="1"/>
          <p:nvPr/>
        </p:nvSpPr>
        <p:spPr>
          <a:xfrm>
            <a:off x="771525" y="1641547"/>
            <a:ext cx="10767945" cy="8116902"/>
          </a:xfrm>
          <a:prstGeom prst="rect">
            <a:avLst/>
          </a:prstGeom>
          <a:noFill/>
        </p:spPr>
        <p:txBody>
          <a:bodyPr wrap="square" rtlCol="0">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Contact a local veteran of Iraq or Afghanistan and talk with them about their experiences in those wars. What has it been like to come home?</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Research local memorials: How were they created? Where did the money come from, and how are they maintained?</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Discuss the tendency to blame an entire group for the actions of a few. Can you think of other examples where this happens?</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Report on a service project you participated in and how it impacted you. Discuss why doing good for others can sometime be therapeutic.</a:t>
            </a:r>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p>
          <a:p>
            <a:pPr marL="457200" indent="-457200">
              <a:lnSpc>
                <a:spcPct val="125000"/>
              </a:lnSpc>
              <a:buClr>
                <a:srgbClr val="8C9EB8"/>
              </a:buClr>
              <a:buSzPct val="125000"/>
              <a:buFont typeface="Wingdings" pitchFamily="2" charset="2"/>
              <a:buChar char="§"/>
            </a:pPr>
            <a:endParaRPr lang="en-US" sz="2800" dirty="0">
              <a:solidFill>
                <a:srgbClr val="333F4F"/>
              </a:solidFill>
              <a:latin typeface="Arial Narrow" panose="020B0604020202020204" pitchFamily="34" charset="0"/>
              <a:cs typeface="Arial Narrow" panose="020B0604020202020204" pitchFamily="34" charset="0"/>
            </a:endParaRPr>
          </a:p>
          <a:p>
            <a:pPr marL="457200" indent="-457200">
              <a:lnSpc>
                <a:spcPct val="125000"/>
              </a:lnSpc>
              <a:buClr>
                <a:srgbClr val="8C9EB8"/>
              </a:buClr>
              <a:buSzPct val="125000"/>
              <a:buFont typeface="Wingdings" pitchFamily="2" charset="2"/>
              <a:buChar char="§"/>
            </a:pPr>
            <a:endParaRPr lang="en-US" sz="2800" dirty="0">
              <a:solidFill>
                <a:srgbClr val="333F4F"/>
              </a:solidFill>
              <a:latin typeface="Arial Narrow" panose="020B0604020202020204" pitchFamily="34" charset="0"/>
              <a:cs typeface="Arial Narrow" panose="020B0604020202020204" pitchFamily="34" charset="0"/>
            </a:endParaRPr>
          </a:p>
        </p:txBody>
      </p:sp>
      <p:sp>
        <p:nvSpPr>
          <p:cNvPr id="7" name="Rectangle 6">
            <a:extLst>
              <a:ext uri="{FF2B5EF4-FFF2-40B4-BE49-F238E27FC236}">
                <a16:creationId xmlns:a16="http://schemas.microsoft.com/office/drawing/2014/main" id="{D2409E7D-FEB2-F64C-A6B1-F296FF0DEF6E}"/>
              </a:ext>
            </a:extLst>
          </p:cNvPr>
          <p:cNvSpPr/>
          <p:nvPr/>
        </p:nvSpPr>
        <p:spPr>
          <a:xfrm>
            <a:off x="11054576" y="772732"/>
            <a:ext cx="1137424"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472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8CF028-643F-E04D-A33C-1A3668D53984}"/>
              </a:ext>
            </a:extLst>
          </p:cNvPr>
          <p:cNvSpPr/>
          <p:nvPr/>
        </p:nvSpPr>
        <p:spPr>
          <a:xfrm>
            <a:off x="505523" y="431180"/>
            <a:ext cx="11188390" cy="5984488"/>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endParaRPr lang="en-US" b="0" i="0" dirty="0">
              <a:solidFill>
                <a:srgbClr val="242424"/>
              </a:solidFill>
              <a:effectLst/>
              <a:highlight>
                <a:srgbClr val="FFFFFF"/>
              </a:highlight>
              <a:latin typeface="Segoe UI" panose="020B0502040204020203" pitchFamily="34" charset="0"/>
            </a:endParaRPr>
          </a:p>
        </p:txBody>
      </p:sp>
      <p:sp>
        <p:nvSpPr>
          <p:cNvPr id="3" name="TextBox 2">
            <a:extLst>
              <a:ext uri="{FF2B5EF4-FFF2-40B4-BE49-F238E27FC236}">
                <a16:creationId xmlns:a16="http://schemas.microsoft.com/office/drawing/2014/main" id="{B74A1042-D068-DFA6-322E-2169A2B23EFB}"/>
              </a:ext>
            </a:extLst>
          </p:cNvPr>
          <p:cNvSpPr txBox="1"/>
          <p:nvPr/>
        </p:nvSpPr>
        <p:spPr>
          <a:xfrm>
            <a:off x="1182028" y="1308408"/>
            <a:ext cx="9590049" cy="3877985"/>
          </a:xfrm>
          <a:prstGeom prst="rect">
            <a:avLst/>
          </a:prstGeom>
          <a:noFill/>
        </p:spPr>
        <p:txBody>
          <a:bodyPr wrap="square" rtlCol="0">
            <a:spAutoFit/>
          </a:bodyPr>
          <a:lstStyle/>
          <a:p>
            <a:r>
              <a:rPr lang="en-US" sz="3600" b="1" dirty="0"/>
              <a:t>For more information or to have a 9/11 family member speak at your school, </a:t>
            </a:r>
          </a:p>
          <a:p>
            <a:r>
              <a:rPr lang="en-US" sz="3600" b="1" dirty="0"/>
              <a:t>Please email </a:t>
            </a:r>
            <a:r>
              <a:rPr lang="en-US" sz="3600" b="1" dirty="0">
                <a:hlinkClick r:id="rId2"/>
              </a:rPr>
              <a:t>education@massfund.org</a:t>
            </a:r>
            <a:r>
              <a:rPr lang="en-US" sz="3600" b="1" dirty="0"/>
              <a:t>.</a:t>
            </a:r>
          </a:p>
          <a:p>
            <a:endParaRPr lang="en-US" sz="3600" b="1" dirty="0"/>
          </a:p>
          <a:p>
            <a:endParaRPr lang="en-US" dirty="0"/>
          </a:p>
          <a:p>
            <a:r>
              <a:rPr lang="en-US" sz="2600" dirty="0"/>
              <a:t>The Education and Teaching Resource cannot be distributed or posted on social Media without the expressed consent of the Massachusetts 9/11 Fund.</a:t>
            </a:r>
          </a:p>
        </p:txBody>
      </p:sp>
    </p:spTree>
    <p:extLst>
      <p:ext uri="{BB962C8B-B14F-4D97-AF65-F5344CB8AC3E}">
        <p14:creationId xmlns:p14="http://schemas.microsoft.com/office/powerpoint/2010/main" val="270126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92C17E-77BE-F945-9931-72F2F83AACCE}"/>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42F85D-72D3-F347-8B39-F3F5DFA66327}"/>
              </a:ext>
            </a:extLst>
          </p:cNvPr>
          <p:cNvSpPr txBox="1"/>
          <p:nvPr/>
        </p:nvSpPr>
        <p:spPr>
          <a:xfrm>
            <a:off x="771525" y="1539564"/>
            <a:ext cx="10487025" cy="3808030"/>
          </a:xfrm>
          <a:prstGeom prst="rect">
            <a:avLst/>
          </a:prstGeom>
          <a:noFill/>
        </p:spPr>
        <p:txBody>
          <a:bodyPr wrap="square" rtlCol="0" anchor="t">
            <a:spAutoFit/>
          </a:bodyPr>
          <a:lstStyle/>
          <a:p>
            <a:pPr>
              <a:lnSpc>
                <a:spcPct val="125000"/>
              </a:lnSpc>
              <a:buClr>
                <a:srgbClr val="8C9EB8"/>
              </a:buClr>
              <a:buSzPct val="125000"/>
            </a:pPr>
            <a:r>
              <a:rPr lang="en-US" sz="2800" dirty="0">
                <a:solidFill>
                  <a:srgbClr val="333F4F"/>
                </a:solidFill>
                <a:latin typeface="Arial Narrow"/>
                <a:cs typeface="Arial Narrow" panose="020B0604020202020204" pitchFamily="34" charset="0"/>
              </a:rPr>
              <a:t>The September 11 attacks (also referred to as 9/11) were a series of four coordinated terrorist attacks by the Islamic terrorist group al-Qaeda against the United States on the morning of Tuesday, September 11, 2001. The attacks resulted in 2,977 fatalities, over 25,000 injuries, and caused at least $10 billion in infrastructure and property damage. Additional people have died of dust-related cancer and respiratory diseases in the months and years following the attacks.</a:t>
            </a:r>
          </a:p>
        </p:txBody>
      </p:sp>
      <p:sp>
        <p:nvSpPr>
          <p:cNvPr id="10" name="TextBox 9">
            <a:extLst>
              <a:ext uri="{FF2B5EF4-FFF2-40B4-BE49-F238E27FC236}">
                <a16:creationId xmlns:a16="http://schemas.microsoft.com/office/drawing/2014/main" id="{DD91930A-6F7A-7B48-9D42-D3414F6164A2}"/>
              </a:ext>
            </a:extLst>
          </p:cNvPr>
          <p:cNvSpPr txBox="1"/>
          <p:nvPr/>
        </p:nvSpPr>
        <p:spPr>
          <a:xfrm>
            <a:off x="180532" y="253722"/>
            <a:ext cx="6567998" cy="1015663"/>
          </a:xfrm>
          <a:prstGeom prst="rect">
            <a:avLst/>
          </a:prstGeom>
          <a:noFill/>
        </p:spPr>
        <p:txBody>
          <a:bodyPr wrap="square" rtlCol="0">
            <a:spAutoFit/>
          </a:bodyPr>
          <a:lstStyle/>
          <a:p>
            <a:r>
              <a:rPr lang="en-US" sz="6000" b="1" spc="600" dirty="0">
                <a:solidFill>
                  <a:schemeClr val="bg1"/>
                </a:solidFill>
                <a:latin typeface="Arial Narrow" panose="020B0604020202020204" pitchFamily="34" charset="0"/>
                <a:cs typeface="Arial Narrow" panose="020B0604020202020204" pitchFamily="34" charset="0"/>
              </a:rPr>
              <a:t>INTRODUCTION</a:t>
            </a:r>
          </a:p>
        </p:txBody>
      </p:sp>
      <p:sp>
        <p:nvSpPr>
          <p:cNvPr id="12" name="Rectangle 11">
            <a:extLst>
              <a:ext uri="{FF2B5EF4-FFF2-40B4-BE49-F238E27FC236}">
                <a16:creationId xmlns:a16="http://schemas.microsoft.com/office/drawing/2014/main" id="{9397BB9A-A795-AA4F-B319-E7432AC487A3}"/>
              </a:ext>
            </a:extLst>
          </p:cNvPr>
          <p:cNvSpPr/>
          <p:nvPr/>
        </p:nvSpPr>
        <p:spPr>
          <a:xfrm>
            <a:off x="6096001" y="772732"/>
            <a:ext cx="6096000"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60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F78C72-AC8B-B246-8615-FD9DF05492CB}"/>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C5A3679-BEF1-B345-A5E8-4D0C478FE1FA}"/>
              </a:ext>
            </a:extLst>
          </p:cNvPr>
          <p:cNvSpPr txBox="1"/>
          <p:nvPr/>
        </p:nvSpPr>
        <p:spPr>
          <a:xfrm>
            <a:off x="2532654" y="2452881"/>
            <a:ext cx="7126693" cy="1609671"/>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THE STORY OF 9/11</a:t>
            </a:r>
          </a:p>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AND MASSACHUSETTS</a:t>
            </a:r>
          </a:p>
        </p:txBody>
      </p:sp>
      <p:sp>
        <p:nvSpPr>
          <p:cNvPr id="6" name="Rectangle 5">
            <a:extLst>
              <a:ext uri="{FF2B5EF4-FFF2-40B4-BE49-F238E27FC236}">
                <a16:creationId xmlns:a16="http://schemas.microsoft.com/office/drawing/2014/main" id="{D43CDE60-9272-AF46-B3DC-AD1D004E2BAC}"/>
              </a:ext>
            </a:extLst>
          </p:cNvPr>
          <p:cNvSpPr/>
          <p:nvPr/>
        </p:nvSpPr>
        <p:spPr>
          <a:xfrm rot="5400000">
            <a:off x="6065520" y="3323312"/>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F4F"/>
              </a:solidFill>
            </a:endParaRPr>
          </a:p>
        </p:txBody>
      </p:sp>
      <p:sp>
        <p:nvSpPr>
          <p:cNvPr id="5" name="Rectangle 4">
            <a:extLst>
              <a:ext uri="{FF2B5EF4-FFF2-40B4-BE49-F238E27FC236}">
                <a16:creationId xmlns:a16="http://schemas.microsoft.com/office/drawing/2014/main" id="{FEFF0744-0927-3746-AA5D-A3FF479A3522}"/>
              </a:ext>
            </a:extLst>
          </p:cNvPr>
          <p:cNvSpPr/>
          <p:nvPr/>
        </p:nvSpPr>
        <p:spPr>
          <a:xfrm>
            <a:off x="2705031" y="4364951"/>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1:00</a:t>
            </a:r>
          </a:p>
        </p:txBody>
      </p:sp>
      <p:sp>
        <p:nvSpPr>
          <p:cNvPr id="3" name="Rectangle 2">
            <a:hlinkClick r:id="rId2"/>
            <a:extLst>
              <a:ext uri="{FF2B5EF4-FFF2-40B4-BE49-F238E27FC236}">
                <a16:creationId xmlns:a16="http://schemas.microsoft.com/office/drawing/2014/main" id="{7D980E8E-71BD-FBFA-B9B4-4C4EBFA81C68}"/>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8" name="TextBox 7">
            <a:extLst>
              <a:ext uri="{FF2B5EF4-FFF2-40B4-BE49-F238E27FC236}">
                <a16:creationId xmlns:a16="http://schemas.microsoft.com/office/drawing/2014/main" id="{41D9869B-F32B-67C0-5E25-54C5B1E8800D}"/>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1</a:t>
            </a:r>
            <a:endParaRPr lang="en-US" sz="3600" dirty="0"/>
          </a:p>
        </p:txBody>
      </p:sp>
    </p:spTree>
    <p:extLst>
      <p:ext uri="{BB962C8B-B14F-4D97-AF65-F5344CB8AC3E}">
        <p14:creationId xmlns:p14="http://schemas.microsoft.com/office/powerpoint/2010/main" val="214135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14DD93-A44F-0F44-8EAC-93ADFE5AF08C}"/>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42F85D-72D3-F347-8B39-F3F5DFA66327}"/>
              </a:ext>
            </a:extLst>
          </p:cNvPr>
          <p:cNvSpPr txBox="1"/>
          <p:nvPr/>
        </p:nvSpPr>
        <p:spPr>
          <a:xfrm>
            <a:off x="771525" y="1578200"/>
            <a:ext cx="10487025" cy="2192203"/>
          </a:xfrm>
          <a:prstGeom prst="rect">
            <a:avLst/>
          </a:prstGeom>
          <a:noFill/>
        </p:spPr>
        <p:txBody>
          <a:bodyPr wrap="square" rtlCol="0">
            <a:spAutoFit/>
          </a:bodyPr>
          <a:lstStyle/>
          <a:p>
            <a:pPr marL="342900" indent="-3429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How many of you have heard of the September 11</a:t>
            </a:r>
            <a:r>
              <a:rPr lang="en-US" sz="2800" baseline="30000" dirty="0">
                <a:solidFill>
                  <a:srgbClr val="333F4F"/>
                </a:solidFill>
                <a:latin typeface="Arial Narrow" panose="020B0604020202020204" pitchFamily="34" charset="0"/>
                <a:cs typeface="Arial Narrow" panose="020B0604020202020204" pitchFamily="34" charset="0"/>
              </a:rPr>
              <a:t>th</a:t>
            </a:r>
            <a:r>
              <a:rPr lang="en-US" sz="2800" dirty="0">
                <a:solidFill>
                  <a:srgbClr val="333F4F"/>
                </a:solidFill>
                <a:latin typeface="Arial Narrow" panose="020B0604020202020204" pitchFamily="34" charset="0"/>
                <a:cs typeface="Arial Narrow" panose="020B0604020202020204" pitchFamily="34" charset="0"/>
              </a:rPr>
              <a:t> Terrorist Attacks?</a:t>
            </a:r>
          </a:p>
          <a:p>
            <a:pPr marL="342900" indent="-3429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How many of you are aware of the impact 9/11 had on Massachusetts? </a:t>
            </a:r>
          </a:p>
          <a:p>
            <a:pPr marL="342900" indent="-3429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Do you know anyone who was personally impacted by the events of 9/11?</a:t>
            </a:r>
          </a:p>
          <a:p>
            <a:pPr marL="342900" indent="-3429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 Do you know if anyone from your city or town was affected?</a:t>
            </a:r>
          </a:p>
        </p:txBody>
      </p:sp>
      <p:sp>
        <p:nvSpPr>
          <p:cNvPr id="10" name="TextBox 9">
            <a:extLst>
              <a:ext uri="{FF2B5EF4-FFF2-40B4-BE49-F238E27FC236}">
                <a16:creationId xmlns:a16="http://schemas.microsoft.com/office/drawing/2014/main" id="{DD91930A-6F7A-7B48-9D42-D3414F6164A2}"/>
              </a:ext>
            </a:extLst>
          </p:cNvPr>
          <p:cNvSpPr txBox="1"/>
          <p:nvPr/>
        </p:nvSpPr>
        <p:spPr>
          <a:xfrm>
            <a:off x="180532" y="253722"/>
            <a:ext cx="6593755" cy="1015663"/>
          </a:xfrm>
          <a:prstGeom prst="rect">
            <a:avLst/>
          </a:prstGeom>
          <a:noFill/>
        </p:spPr>
        <p:txBody>
          <a:bodyPr wrap="square" rtlCol="0">
            <a:spAutoFit/>
          </a:bodyPr>
          <a:lstStyle/>
          <a:p>
            <a:r>
              <a:rPr lang="en-US" sz="6000" b="1" spc="600" dirty="0">
                <a:solidFill>
                  <a:schemeClr val="bg1"/>
                </a:solidFill>
                <a:latin typeface="Arial Narrow" panose="020B0604020202020204" pitchFamily="34" charset="0"/>
                <a:cs typeface="Arial Narrow" panose="020B0604020202020204" pitchFamily="34" charset="0"/>
              </a:rPr>
              <a:t>DISCUSSION</a:t>
            </a:r>
          </a:p>
        </p:txBody>
      </p:sp>
      <p:sp>
        <p:nvSpPr>
          <p:cNvPr id="8" name="Rectangle 7">
            <a:extLst>
              <a:ext uri="{FF2B5EF4-FFF2-40B4-BE49-F238E27FC236}">
                <a16:creationId xmlns:a16="http://schemas.microsoft.com/office/drawing/2014/main" id="{C45127E0-3C7D-E245-BDED-79A44EB9A3E2}"/>
              </a:ext>
            </a:extLst>
          </p:cNvPr>
          <p:cNvSpPr/>
          <p:nvPr/>
        </p:nvSpPr>
        <p:spPr>
          <a:xfrm>
            <a:off x="4998553" y="772732"/>
            <a:ext cx="7193447"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01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89620C-BB11-BA40-81D7-98C0D4C23035}"/>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290146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850938"/>
            <a:ext cx="6302829" cy="884473"/>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THE ATTACKS</a:t>
            </a:r>
          </a:p>
        </p:txBody>
      </p:sp>
      <p:sp>
        <p:nvSpPr>
          <p:cNvPr id="6" name="TextBox 5">
            <a:extLst>
              <a:ext uri="{FF2B5EF4-FFF2-40B4-BE49-F238E27FC236}">
                <a16:creationId xmlns:a16="http://schemas.microsoft.com/office/drawing/2014/main" id="{45D882C8-D864-484D-9292-8E2247409B98}"/>
              </a:ext>
            </a:extLst>
          </p:cNvPr>
          <p:cNvSpPr txBox="1"/>
          <p:nvPr/>
        </p:nvSpPr>
        <p:spPr>
          <a:xfrm>
            <a:off x="3973415" y="2529221"/>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
        <p:nvSpPr>
          <p:cNvPr id="9" name="Rectangle 8">
            <a:extLst>
              <a:ext uri="{FF2B5EF4-FFF2-40B4-BE49-F238E27FC236}">
                <a16:creationId xmlns:a16="http://schemas.microsoft.com/office/drawing/2014/main" id="{06C0A495-4FCA-4744-851B-CF808A54D0CD}"/>
              </a:ext>
            </a:extLst>
          </p:cNvPr>
          <p:cNvSpPr/>
          <p:nvPr/>
        </p:nvSpPr>
        <p:spPr>
          <a:xfrm>
            <a:off x="2705031" y="40687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2:43</a:t>
            </a:r>
          </a:p>
        </p:txBody>
      </p:sp>
      <p:sp>
        <p:nvSpPr>
          <p:cNvPr id="2" name="Rectangle 1">
            <a:hlinkClick r:id="rId3"/>
            <a:extLst>
              <a:ext uri="{FF2B5EF4-FFF2-40B4-BE49-F238E27FC236}">
                <a16:creationId xmlns:a16="http://schemas.microsoft.com/office/drawing/2014/main" id="{6FD98DBF-D5DA-234E-145A-EFE43743AC54}"/>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3" name="TextBox 2">
            <a:extLst>
              <a:ext uri="{FF2B5EF4-FFF2-40B4-BE49-F238E27FC236}">
                <a16:creationId xmlns:a16="http://schemas.microsoft.com/office/drawing/2014/main" id="{0F08ECE4-2061-5425-CF2F-04535311EE98}"/>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2</a:t>
            </a:r>
            <a:endParaRPr lang="en-US" sz="3600" dirty="0"/>
          </a:p>
        </p:txBody>
      </p:sp>
    </p:spTree>
    <p:extLst>
      <p:ext uri="{BB962C8B-B14F-4D97-AF65-F5344CB8AC3E}">
        <p14:creationId xmlns:p14="http://schemas.microsoft.com/office/powerpoint/2010/main" val="327443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DDBC17-BE53-3748-AF2B-C7FE89926D27}"/>
              </a:ext>
            </a:extLst>
          </p:cNvPr>
          <p:cNvSpPr/>
          <p:nvPr/>
        </p:nvSpPr>
        <p:spPr>
          <a:xfrm>
            <a:off x="0" y="1374418"/>
            <a:ext cx="12192000" cy="54962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A42F85D-72D3-F347-8B39-F3F5DFA66327}"/>
              </a:ext>
            </a:extLst>
          </p:cNvPr>
          <p:cNvSpPr txBox="1"/>
          <p:nvPr/>
        </p:nvSpPr>
        <p:spPr>
          <a:xfrm>
            <a:off x="771525" y="1641547"/>
            <a:ext cx="11191875" cy="2192203"/>
          </a:xfrm>
          <a:prstGeom prst="rect">
            <a:avLst/>
          </a:prstGeom>
          <a:noFill/>
        </p:spPr>
        <p:txBody>
          <a:bodyPr wrap="square" rtlCol="0" anchor="t">
            <a:spAutoFit/>
          </a:bodyPr>
          <a:lstStyle/>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panose="020B0604020202020204" pitchFamily="34" charset="0"/>
                <a:cs typeface="Arial Narrow" panose="020B0604020202020204" pitchFamily="34" charset="0"/>
              </a:rPr>
              <a:t>Why did the hijackers choose their specific targets for the attacks: The World Trade Center in New York, the Pentagon and possibly, the Capitol in Washington?</a:t>
            </a:r>
          </a:p>
          <a:p>
            <a:pPr marL="457200" indent="-457200">
              <a:lnSpc>
                <a:spcPct val="125000"/>
              </a:lnSpc>
              <a:buClr>
                <a:srgbClr val="8C9EB8"/>
              </a:buClr>
              <a:buSzPct val="125000"/>
              <a:buFont typeface="Wingdings" pitchFamily="2" charset="2"/>
              <a:buChar char="§"/>
            </a:pPr>
            <a:r>
              <a:rPr lang="en-US" sz="2800" dirty="0">
                <a:solidFill>
                  <a:srgbClr val="333F4F"/>
                </a:solidFill>
                <a:latin typeface="Arial Narrow"/>
                <a:cs typeface="Arial Narrow" panose="020B0604020202020204" pitchFamily="34" charset="0"/>
              </a:rPr>
              <a:t>Why do you think the terrorists chose flights leaving the east coast and going to California on that day?</a:t>
            </a:r>
          </a:p>
        </p:txBody>
      </p:sp>
      <p:sp>
        <p:nvSpPr>
          <p:cNvPr id="6" name="Rectangle 5">
            <a:extLst>
              <a:ext uri="{FF2B5EF4-FFF2-40B4-BE49-F238E27FC236}">
                <a16:creationId xmlns:a16="http://schemas.microsoft.com/office/drawing/2014/main" id="{649BFB55-4D9E-F74F-AA1E-2B8EA4700C6A}"/>
              </a:ext>
            </a:extLst>
          </p:cNvPr>
          <p:cNvSpPr/>
          <p:nvPr/>
        </p:nvSpPr>
        <p:spPr>
          <a:xfrm>
            <a:off x="8080917" y="772732"/>
            <a:ext cx="4111083" cy="17268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C54FFC-0B10-5349-B3E7-5C9725E8F831}"/>
              </a:ext>
            </a:extLst>
          </p:cNvPr>
          <p:cNvSpPr txBox="1"/>
          <p:nvPr/>
        </p:nvSpPr>
        <p:spPr>
          <a:xfrm>
            <a:off x="180531" y="253722"/>
            <a:ext cx="8182884" cy="1015663"/>
          </a:xfrm>
          <a:prstGeom prst="rect">
            <a:avLst/>
          </a:prstGeom>
          <a:noFill/>
        </p:spPr>
        <p:txBody>
          <a:bodyPr wrap="square" rtlCol="0">
            <a:spAutoFit/>
          </a:bodyPr>
          <a:lstStyle/>
          <a:p>
            <a:r>
              <a:rPr lang="en-US" sz="6000" b="1" dirty="0">
                <a:solidFill>
                  <a:schemeClr val="bg1"/>
                </a:solidFill>
                <a:latin typeface="Arial Narrow" panose="020B0604020202020204" pitchFamily="34" charset="0"/>
                <a:cs typeface="Arial Narrow" panose="020B0604020202020204" pitchFamily="34" charset="0"/>
              </a:rPr>
              <a:t>DISCUSSION: </a:t>
            </a:r>
            <a:r>
              <a:rPr lang="en-US" sz="4200" b="1" spc="300" dirty="0">
                <a:solidFill>
                  <a:schemeClr val="bg1"/>
                </a:solidFill>
                <a:latin typeface="Arial Narrow" panose="020B0604020202020204" pitchFamily="34" charset="0"/>
                <a:cs typeface="Arial Narrow" panose="020B0604020202020204" pitchFamily="34" charset="0"/>
              </a:rPr>
              <a:t>THE ATTACKS</a:t>
            </a:r>
          </a:p>
        </p:txBody>
      </p:sp>
    </p:spTree>
    <p:extLst>
      <p:ext uri="{BB962C8B-B14F-4D97-AF65-F5344CB8AC3E}">
        <p14:creationId xmlns:p14="http://schemas.microsoft.com/office/powerpoint/2010/main" val="85503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3F29D0-DFC2-A646-A472-0DB9EC3DC222}"/>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5879666" y="2813488"/>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705030" y="2798907"/>
            <a:ext cx="6788964" cy="851002"/>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THE FAMILIES OF 9/11</a:t>
            </a:r>
          </a:p>
        </p:txBody>
      </p:sp>
      <p:sp>
        <p:nvSpPr>
          <p:cNvPr id="11" name="Rectangle 10">
            <a:extLst>
              <a:ext uri="{FF2B5EF4-FFF2-40B4-BE49-F238E27FC236}">
                <a16:creationId xmlns:a16="http://schemas.microsoft.com/office/drawing/2014/main" id="{11044914-84A8-444B-B9E0-D7E174D5D311}"/>
              </a:ext>
            </a:extLst>
          </p:cNvPr>
          <p:cNvSpPr/>
          <p:nvPr/>
        </p:nvSpPr>
        <p:spPr>
          <a:xfrm>
            <a:off x="2574132" y="3868681"/>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16:15</a:t>
            </a:r>
          </a:p>
        </p:txBody>
      </p:sp>
      <p:sp>
        <p:nvSpPr>
          <p:cNvPr id="2" name="Rectangle 1">
            <a:hlinkClick r:id="rId3"/>
            <a:extLst>
              <a:ext uri="{FF2B5EF4-FFF2-40B4-BE49-F238E27FC236}">
                <a16:creationId xmlns:a16="http://schemas.microsoft.com/office/drawing/2014/main" id="{F0D68E67-820A-06F9-A7F4-36651220E15A}"/>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Narrow" panose="020B0606020202030204" pitchFamily="34" charset="0"/>
              </a:rPr>
              <a:t>LAUNCH VIDEO</a:t>
            </a:r>
          </a:p>
        </p:txBody>
      </p:sp>
      <p:sp>
        <p:nvSpPr>
          <p:cNvPr id="3" name="TextBox 2">
            <a:extLst>
              <a:ext uri="{FF2B5EF4-FFF2-40B4-BE49-F238E27FC236}">
                <a16:creationId xmlns:a16="http://schemas.microsoft.com/office/drawing/2014/main" id="{F62933CF-7906-0345-7C74-F08C9DEA4A0F}"/>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3</a:t>
            </a:r>
            <a:endParaRPr lang="en-US" sz="3600" dirty="0"/>
          </a:p>
        </p:txBody>
      </p:sp>
      <p:sp>
        <p:nvSpPr>
          <p:cNvPr id="4" name="TextBox 3">
            <a:extLst>
              <a:ext uri="{FF2B5EF4-FFF2-40B4-BE49-F238E27FC236}">
                <a16:creationId xmlns:a16="http://schemas.microsoft.com/office/drawing/2014/main" id="{2C32CED6-E9BC-345E-16BE-8CC09FE2D9ED}"/>
              </a:ext>
            </a:extLst>
          </p:cNvPr>
          <p:cNvSpPr txBox="1"/>
          <p:nvPr/>
        </p:nvSpPr>
        <p:spPr>
          <a:xfrm>
            <a:off x="2813688" y="2405697"/>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Tree>
    <p:extLst>
      <p:ext uri="{BB962C8B-B14F-4D97-AF65-F5344CB8AC3E}">
        <p14:creationId xmlns:p14="http://schemas.microsoft.com/office/powerpoint/2010/main" val="102447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472560-7071-4F40-B413-22377DD21DB3}"/>
              </a:ext>
            </a:extLst>
          </p:cNvPr>
          <p:cNvSpPr/>
          <p:nvPr/>
        </p:nvSpPr>
        <p:spPr>
          <a:xfrm>
            <a:off x="2166280" y="1976478"/>
            <a:ext cx="7859440" cy="2905045"/>
          </a:xfrm>
          <a:prstGeom prst="rect">
            <a:avLst/>
          </a:prstGeom>
          <a:solidFill>
            <a:schemeClr val="bg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A643166-A1FA-7D4D-8BA2-C4D61DE681D7}"/>
              </a:ext>
            </a:extLst>
          </p:cNvPr>
          <p:cNvSpPr/>
          <p:nvPr/>
        </p:nvSpPr>
        <p:spPr>
          <a:xfrm rot="5400000">
            <a:off x="6065520" y="2901464"/>
            <a:ext cx="60960" cy="1798320"/>
          </a:xfrm>
          <a:prstGeom prst="rect">
            <a:avLst/>
          </a:prstGeom>
          <a:solidFill>
            <a:srgbClr val="3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9E4C9DE-A574-FA4D-B835-0130EFF2D9BB}"/>
              </a:ext>
            </a:extLst>
          </p:cNvPr>
          <p:cNvSpPr txBox="1"/>
          <p:nvPr/>
        </p:nvSpPr>
        <p:spPr>
          <a:xfrm>
            <a:off x="2944586" y="2850938"/>
            <a:ext cx="6302829" cy="884473"/>
          </a:xfrm>
          <a:prstGeom prst="rect">
            <a:avLst/>
          </a:prstGeom>
          <a:noFill/>
        </p:spPr>
        <p:txBody>
          <a:bodyPr wrap="square" rtlCol="0">
            <a:spAutoFit/>
          </a:bodyPr>
          <a:lstStyle/>
          <a:p>
            <a:pPr algn="ctr">
              <a:lnSpc>
                <a:spcPct val="85000"/>
              </a:lnSpc>
            </a:pPr>
            <a:r>
              <a:rPr lang="en-US" sz="5800" b="1" dirty="0">
                <a:solidFill>
                  <a:srgbClr val="333F4F"/>
                </a:solidFill>
                <a:latin typeface="Arial Narrow" panose="020B0604020202020204" pitchFamily="34" charset="0"/>
                <a:cs typeface="Arial Narrow" panose="020B0604020202020204" pitchFamily="34" charset="0"/>
              </a:rPr>
              <a:t>THE AFTERMATH</a:t>
            </a:r>
          </a:p>
        </p:txBody>
      </p:sp>
      <p:sp>
        <p:nvSpPr>
          <p:cNvPr id="9" name="TextBox 8">
            <a:extLst>
              <a:ext uri="{FF2B5EF4-FFF2-40B4-BE49-F238E27FC236}">
                <a16:creationId xmlns:a16="http://schemas.microsoft.com/office/drawing/2014/main" id="{07DFA1E1-BBCD-594D-A9D6-8F08D9DC697A}"/>
              </a:ext>
            </a:extLst>
          </p:cNvPr>
          <p:cNvSpPr txBox="1"/>
          <p:nvPr/>
        </p:nvSpPr>
        <p:spPr>
          <a:xfrm>
            <a:off x="3536866" y="2529221"/>
            <a:ext cx="6302829" cy="367024"/>
          </a:xfrm>
          <a:prstGeom prst="rect">
            <a:avLst/>
          </a:prstGeom>
          <a:noFill/>
        </p:spPr>
        <p:txBody>
          <a:bodyPr wrap="square" rtlCol="0">
            <a:spAutoFit/>
          </a:bodyPr>
          <a:lstStyle/>
          <a:p>
            <a:pPr>
              <a:lnSpc>
                <a:spcPct val="85000"/>
              </a:lnSpc>
            </a:pPr>
            <a:r>
              <a:rPr lang="en-US" sz="2100" spc="300" dirty="0">
                <a:solidFill>
                  <a:srgbClr val="82A1B5"/>
                </a:solidFill>
                <a:latin typeface="Arial Narrow" panose="020B0604020202020204" pitchFamily="34" charset="0"/>
                <a:cs typeface="Arial Narrow" panose="020B0604020202020204" pitchFamily="34" charset="0"/>
              </a:rPr>
              <a:t>COMING UP NEXT</a:t>
            </a:r>
          </a:p>
        </p:txBody>
      </p:sp>
      <p:sp>
        <p:nvSpPr>
          <p:cNvPr id="10" name="Rectangle 9">
            <a:extLst>
              <a:ext uri="{FF2B5EF4-FFF2-40B4-BE49-F238E27FC236}">
                <a16:creationId xmlns:a16="http://schemas.microsoft.com/office/drawing/2014/main" id="{2E8FFD46-15E4-1C4E-83D5-B2E6B1197FA7}"/>
              </a:ext>
            </a:extLst>
          </p:cNvPr>
          <p:cNvSpPr/>
          <p:nvPr/>
        </p:nvSpPr>
        <p:spPr>
          <a:xfrm>
            <a:off x="2705031" y="4068736"/>
            <a:ext cx="6781939" cy="400110"/>
          </a:xfrm>
          <a:prstGeom prst="rect">
            <a:avLst/>
          </a:prstGeom>
        </p:spPr>
        <p:txBody>
          <a:bodyPr wrap="square">
            <a:spAutoFit/>
          </a:bodyPr>
          <a:lstStyle/>
          <a:p>
            <a:pPr algn="ctr"/>
            <a:r>
              <a:rPr lang="en-US" sz="2000" spc="600" dirty="0">
                <a:solidFill>
                  <a:srgbClr val="82A1B5"/>
                </a:solidFill>
                <a:latin typeface="Arial Narrow" panose="020B0604020202020204" pitchFamily="34" charset="0"/>
                <a:cs typeface="Arial Narrow" panose="020B0604020202020204" pitchFamily="34" charset="0"/>
              </a:rPr>
              <a:t>Duration 2:07</a:t>
            </a:r>
          </a:p>
        </p:txBody>
      </p:sp>
      <p:sp>
        <p:nvSpPr>
          <p:cNvPr id="2" name="Rectangle 1">
            <a:hlinkClick r:id="rId2"/>
            <a:extLst>
              <a:ext uri="{FF2B5EF4-FFF2-40B4-BE49-F238E27FC236}">
                <a16:creationId xmlns:a16="http://schemas.microsoft.com/office/drawing/2014/main" id="{7B24D023-5CFD-0729-B4D4-C32BEA4D13D5}"/>
              </a:ext>
            </a:extLst>
          </p:cNvPr>
          <p:cNvSpPr/>
          <p:nvPr/>
        </p:nvSpPr>
        <p:spPr>
          <a:xfrm>
            <a:off x="9383151" y="5739618"/>
            <a:ext cx="2138289" cy="6611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Narrow" panose="020B0606020202030204" pitchFamily="34" charset="0"/>
              </a:rPr>
              <a:t>LAUNCH VIDEO</a:t>
            </a:r>
          </a:p>
        </p:txBody>
      </p:sp>
      <p:sp>
        <p:nvSpPr>
          <p:cNvPr id="3" name="TextBox 2">
            <a:extLst>
              <a:ext uri="{FF2B5EF4-FFF2-40B4-BE49-F238E27FC236}">
                <a16:creationId xmlns:a16="http://schemas.microsoft.com/office/drawing/2014/main" id="{A09F84AB-D8C7-5F8A-996D-44F5C2380712}"/>
              </a:ext>
            </a:extLst>
          </p:cNvPr>
          <p:cNvSpPr txBox="1"/>
          <p:nvPr/>
        </p:nvSpPr>
        <p:spPr>
          <a:xfrm>
            <a:off x="275064" y="164738"/>
            <a:ext cx="6096000" cy="646331"/>
          </a:xfrm>
          <a:prstGeom prst="rect">
            <a:avLst/>
          </a:prstGeom>
          <a:noFill/>
        </p:spPr>
        <p:txBody>
          <a:bodyPr wrap="square">
            <a:spAutoFit/>
          </a:bodyPr>
          <a:lstStyle/>
          <a:p>
            <a:r>
              <a:rPr lang="en-US" sz="3600" b="1" dirty="0">
                <a:solidFill>
                  <a:schemeClr val="bg1"/>
                </a:solidFill>
                <a:latin typeface="Arial Narrow" panose="020B0604020202020204" pitchFamily="34" charset="0"/>
                <a:cs typeface="Arial Narrow" panose="020B0604020202020204" pitchFamily="34" charset="0"/>
              </a:rPr>
              <a:t>SECTION 4</a:t>
            </a:r>
            <a:endParaRPr lang="en-US" sz="3600" dirty="0"/>
          </a:p>
        </p:txBody>
      </p:sp>
    </p:spTree>
    <p:extLst>
      <p:ext uri="{BB962C8B-B14F-4D97-AF65-F5344CB8AC3E}">
        <p14:creationId xmlns:p14="http://schemas.microsoft.com/office/powerpoint/2010/main" val="2565557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F683C6E5BA6F4CB4B65A7D29B67C0D" ma:contentTypeVersion="12" ma:contentTypeDescription="Create a new document." ma:contentTypeScope="" ma:versionID="994e77fcac08e3ed1644a59b3579dc25">
  <xsd:schema xmlns:xsd="http://www.w3.org/2001/XMLSchema" xmlns:xs="http://www.w3.org/2001/XMLSchema" xmlns:p="http://schemas.microsoft.com/office/2006/metadata/properties" xmlns:ns2="d797dc48-b6b8-47ee-a89e-6e758a47240e" xmlns:ns3="fed2dc2b-ce78-449a-9c45-bb6607bc171f" targetNamespace="http://schemas.microsoft.com/office/2006/metadata/properties" ma:root="true" ma:fieldsID="41b15c58b4146d669d934092a4c6e8a1" ns2:_="" ns3:_="">
    <xsd:import namespace="d797dc48-b6b8-47ee-a89e-6e758a47240e"/>
    <xsd:import namespace="fed2dc2b-ce78-449a-9c45-bb6607bc171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7dc48-b6b8-47ee-a89e-6e758a47240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2dc2b-ce78-449a-9c45-bb6607bc171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F685F-B682-4F81-9454-F8C1DC32DB01}">
  <ds:schemaRefs>
    <ds:schemaRef ds:uri="http://schemas.microsoft.com/sharepoint/v3/contenttype/forms"/>
  </ds:schemaRefs>
</ds:datastoreItem>
</file>

<file path=customXml/itemProps2.xml><?xml version="1.0" encoding="utf-8"?>
<ds:datastoreItem xmlns:ds="http://schemas.openxmlformats.org/officeDocument/2006/customXml" ds:itemID="{7120B416-93A6-4A5C-B774-4F9E632143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E7BD64-1EDD-497E-B96F-D9B88DB29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7dc48-b6b8-47ee-a89e-6e758a47240e"/>
    <ds:schemaRef ds:uri="fed2dc2b-ce78-449a-9c45-bb6607bc1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3488</TotalTime>
  <Words>1839</Words>
  <Application>Microsoft Office PowerPoint</Application>
  <PresentationFormat>Widescreen</PresentationFormat>
  <Paragraphs>178</Paragraphs>
  <Slides>23</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 Narrow</vt:lpstr>
      <vt:lpstr>Calibri</vt:lpstr>
      <vt:lpstr>Segoe UI</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Novel</dc:creator>
  <cp:lastModifiedBy>lisa serpa</cp:lastModifiedBy>
  <cp:revision>63</cp:revision>
  <dcterms:created xsi:type="dcterms:W3CDTF">2020-04-09T18:56:08Z</dcterms:created>
  <dcterms:modified xsi:type="dcterms:W3CDTF">2024-08-27T15:04:17Z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0x01010089F683C6E5BA6F4CB4B65A7D29B67C0D</vt:lpwstr>
  </property>
</Properties>
</file>