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modernComment_116_B737E50D.xml" ContentType="application/vnd.ms-powerpoint.comment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</p:sldMasterIdLst>
  <p:notesMasterIdLst>
    <p:notesMasterId r:id="rId27"/>
  </p:notesMasterIdLst>
  <p:sldIdLst>
    <p:sldId id="258" r:id="rId5"/>
    <p:sldId id="284" r:id="rId6"/>
    <p:sldId id="260" r:id="rId7"/>
    <p:sldId id="264" r:id="rId8"/>
    <p:sldId id="265" r:id="rId9"/>
    <p:sldId id="283" r:id="rId10"/>
    <p:sldId id="269" r:id="rId11"/>
    <p:sldId id="271" r:id="rId12"/>
    <p:sldId id="272" r:id="rId13"/>
    <p:sldId id="282" r:id="rId14"/>
    <p:sldId id="267" r:id="rId15"/>
    <p:sldId id="268" r:id="rId16"/>
    <p:sldId id="281" r:id="rId17"/>
    <p:sldId id="270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6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0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BE43E2C-D7F5-E240-92AB-6899AFCE3BAA}" name="Tim Boivin" initials="TB" userId="S::tim.boivin@portsys.com::4c29d51c-4522-49ca-886a-bf948d83936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a Proal" initials="PP" lastIdx="3" clrIdx="0">
    <p:extLst>
      <p:ext uri="{19B8F6BF-5375-455C-9EA6-DF929625EA0E}">
        <p15:presenceInfo xmlns:p15="http://schemas.microsoft.com/office/powerpoint/2012/main" userId="S::pia@rcplearning.com::b4bebddb-910d-4025-9b43-c29469f7b5e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54D3"/>
    <a:srgbClr val="1752D6"/>
    <a:srgbClr val="0E50D2"/>
    <a:srgbClr val="0448C5"/>
    <a:srgbClr val="0B4BC9"/>
    <a:srgbClr val="1852D5"/>
    <a:srgbClr val="333F4F"/>
    <a:srgbClr val="002F53"/>
    <a:srgbClr val="82A1B5"/>
    <a:srgbClr val="82A1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8C045D-6908-47D0-AF1E-CDEE9B60BAD3}" v="5" dt="2025-04-15T14:54:19.5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60"/>
    <p:restoredTop sz="78503"/>
  </p:normalViewPr>
  <p:slideViewPr>
    <p:cSldViewPr snapToGrid="0" snapToObjects="1">
      <p:cViewPr varScale="1">
        <p:scale>
          <a:sx n="78" d="100"/>
          <a:sy n="78" d="100"/>
        </p:scale>
        <p:origin x="396" y="276"/>
      </p:cViewPr>
      <p:guideLst>
        <p:guide orient="horz" pos="2160"/>
        <p:guide pos="50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omments/modernComment_116_B737E50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60D396C-F8D8-4C9F-A106-2E8AEDFC86FA}" authorId="{4BE43E2C-D7F5-E240-92AB-6899AFCE3BAA}" created="2025-03-09T19:05:07.95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073893645" sldId="278"/>
      <ac:spMk id="4" creationId="{9A42F85D-72D3-F347-8B39-F3F5DFA66327}"/>
      <ac:txMk cp="161" len="31">
        <ac:context len="193" hash="525690209"/>
      </ac:txMk>
    </ac:txMkLst>
    <p188:pos x="4803010" y="2867183"/>
    <p188:txBody>
      <a:bodyPr/>
      <a:lstStyle/>
      <a:p>
        <a:r>
          <a:rPr lang="en-US"/>
          <a:t>When new website launches, this will have a different URL.</a:t>
        </a:r>
      </a:p>
    </p188:txBody>
  </p188:cm>
  <p188:cm id="{1BA0DE4D-3283-412E-8352-5B1F7E1767BC}" authorId="{4BE43E2C-D7F5-E240-92AB-6899AFCE3BAA}" created="2025-03-09T19:05:16.248">
    <pc:sldMkLst xmlns:pc="http://schemas.microsoft.com/office/powerpoint/2013/main/command">
      <pc:docMk/>
      <pc:sldMk cId="3073893645" sldId="278"/>
    </pc:sldMkLst>
    <p188:txBody>
      <a:bodyPr/>
      <a:lstStyle/>
      <a:p>
        <a:r>
          <a:rPr lang="en-US"/>
          <a:t>When new website launches, this will have a different URL.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01CE63-C062-684B-AD46-6A0B162F1A6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366E14-C8D0-A54C-B0A0-9ECD316AE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25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wtc/ataglance.html#enrollmentType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video curriculum is designed for high school students and focuses on the events of 9/11 and their impact on Massachusetts. It is broken onto four digestible sections with additional suggested talking points and questions.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September 11 attacks (also referred to as 9/11) were coordinated terrorist attacks by the Islamic terrorist group al-Qaeda against the United States on the morning of Tuesday, September 11, 2001. The attacks resulted in 2,977 fatalities, over 25,000 injuries, and caused at least $10 billion in infrastructure and property damage. Additional people have died of dust-related cancer and respiratory diseases in the months and years following the attacks.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66E14-C8D0-A54C-B0A0-9ECD316AE3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053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you ever thought about what it takes for first responders to run INTO danger to save others?</a:t>
            </a:r>
          </a:p>
          <a:p>
            <a:pPr marL="228600" indent="-228600">
              <a:buAutoNum type="arabicPeriod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any of you have relatives who are members of law enforcement, firefighters or paramedics?</a:t>
            </a:r>
          </a:p>
          <a:p>
            <a:pPr marL="0" indent="0"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228600" indent="-228600">
              <a:buFont typeface="+mj-lt"/>
              <a:buAutoNum type="arabicPeriod" startAt="3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kind of training do you think someone would need to fight their own instinct to stay away from something dangerous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66E14-C8D0-A54C-B0A0-9ECD316AE3B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84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Why do you think so many nonprofits were established in the wake of September 11th?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Have you ever participated in a Day of Service?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66E14-C8D0-A54C-B0A0-9ECD316AE3B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4953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are memorials important?</a:t>
            </a:r>
          </a:p>
          <a:p>
            <a:pPr marL="228600" indent="-228600">
              <a:buAutoNum type="arabicPeriod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Can you think of a memorial you have visited that had meaning for you?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What do you think is the significance of the Survivor Tree?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When terrible things happen, can you think of a way to make things better for someone?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What might you do during a Day of Service to honor the victims of September 11th?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66E14-C8D0-A54C-B0A0-9ECD316AE3B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11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66E14-C8D0-A54C-B0A0-9ECD316AE3B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792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Pick one of the 206 local victims of 9/11 and find out who they were and what they did before September 11th, 2001. Here is a link to their legacy profiles.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www.legacy.com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/sept11/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home.aspx</a:t>
            </a:r>
            <a:r>
              <a:rPr lang="en-US" dirty="0">
                <a:effectLst/>
              </a:rPr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66E14-C8D0-A54C-B0A0-9ECD316AE3B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202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Contact a local veteran of Iraq or Afghanistan and talk with them about their experiences in those wars. What has it been like to come home?</a:t>
            </a:r>
          </a:p>
          <a:p>
            <a:pPr marL="228600" indent="-228600">
              <a:buAutoNum type="arabicPeriod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Research local memorials: Find out: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were they created?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did the money come from?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are they maintained?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Discuss the tendency to blame an entire group for the actions of a few. Can you think of other examples where this happens?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Report on a service project you participated in and how it impacted you.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Discuss why doing good for others can sometime be therapeutic.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66E14-C8D0-A54C-B0A0-9ECD316AE3B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0962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66E14-C8D0-A54C-B0A0-9ECD316AE3B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92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AC5D6-4F94-177A-9FC1-B8A834E54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8AB933-73B6-8F73-F371-112669E76C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DA413C-31DB-9E6B-EDDD-779DE70B7F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5000"/>
              </a:lnSpc>
              <a:buClr>
                <a:srgbClr val="8C9EB8"/>
              </a:buClr>
              <a:buSzPct val="125000"/>
            </a:pPr>
            <a:endParaRPr lang="en-US" sz="18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5000"/>
              </a:lnSpc>
              <a:buClr>
                <a:srgbClr val="8C9EB8"/>
              </a:buClr>
              <a:buSzPct val="125000"/>
            </a:pPr>
            <a:r>
              <a:rPr lang="en-US" sz="18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impact of 9/11 is with us even today. More people have now died from toxic exposure than in the actual 9/11 attacks. </a:t>
            </a:r>
          </a:p>
          <a:p>
            <a:pPr>
              <a:lnSpc>
                <a:spcPct val="125000"/>
              </a:lnSpc>
              <a:buClr>
                <a:srgbClr val="8C9EB8"/>
              </a:buClr>
              <a:buSzPct val="125000"/>
            </a:pPr>
            <a:r>
              <a:rPr lang="en-US" sz="1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Although 2,977 people lost their lives that day, </a:t>
            </a:r>
            <a:r>
              <a:rPr lang="en-US" sz="1800" b="0" i="0" u="none" strike="noStrike" dirty="0">
                <a:solidFill>
                  <a:srgbClr val="1871C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4,343 survivors and first responders have died</a:t>
            </a:r>
            <a:r>
              <a:rPr lang="en-US" sz="1800" b="0" i="0" dirty="0">
                <a:solidFill>
                  <a:srgbClr val="2F303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the years since, according to the World Trade Center Health Program. </a:t>
            </a:r>
          </a:p>
          <a:p>
            <a:pPr>
              <a:lnSpc>
                <a:spcPct val="125000"/>
              </a:lnSpc>
              <a:buClr>
                <a:srgbClr val="8C9EB8"/>
              </a:buClr>
              <a:buSzPct val="125000"/>
            </a:pPr>
            <a: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Respiratory diseases and cancer have caused the most deaths among first responders over the past two decades-plus. The toxic cloud of dangerous particles inhaled by so many first responders made their bodies more susceptible to these illnesses.</a:t>
            </a:r>
          </a:p>
          <a:p>
            <a:pPr marL="0" indent="0">
              <a:lnSpc>
                <a:spcPct val="125000"/>
              </a:lnSpc>
              <a:buClr>
                <a:srgbClr val="8C9EB8"/>
              </a:buClr>
              <a:buSzPct val="125000"/>
              <a:buFont typeface="Arial" panose="020B0604020202020204" pitchFamily="34" charset="0"/>
              <a:buNone/>
            </a:pPr>
            <a:r>
              <a:rPr lang="en-US" sz="1800" dirty="0">
                <a:effectLst/>
                <a:latin typeface="Segoe UI" panose="020B0502040204020203" pitchFamily="34" charset="0"/>
              </a:rPr>
              <a:t>Source: https://www.asbestos.com/featured-stories/9-11-lingering-health-effects/#:~:text=The%20toxic%20cloud%20of%20dangerous,1%2C366%20died%20from%20related%20cancers</a:t>
            </a:r>
          </a:p>
          <a:p>
            <a:endParaRPr lang="en-US" sz="180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1C3D3A-4569-F293-6277-CE7B8C24B1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66E14-C8D0-A54C-B0A0-9ECD316AE3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672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How many of you have </a:t>
            </a:r>
            <a:r>
              <a:rPr lang="en-US" sz="1200" strike="sng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heard of the September 11th Terrorist Attacks?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How many of you are aware of the impact 9/11 had on Massachusetts?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Do you know anyone who was personally impacted by the events of 9/11?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Do you know if anyone from your city or town was affected?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66E14-C8D0-A54C-B0A0-9ECD316AE3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84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66E14-C8D0-A54C-B0A0-9ECD316AE3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760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228600" indent="-228600"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did the hijackers choose their specific targets for the attacks”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World Trade Center in New York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Pentagon and, possibly, the Capitol in Washington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Why do you think the terrorists chose flights leaving the east coast and going to California to on that day?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(Answer: more fuel on board)</a:t>
            </a:r>
            <a:r>
              <a:rPr lang="en-US" b="1" dirty="0">
                <a:effectLst/>
              </a:rPr>
              <a:t>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66E14-C8D0-A54C-B0A0-9ECD316AE3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86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66E14-C8D0-A54C-B0A0-9ECD316AE3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74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How do the changes that were made in security after 9/11 manifest themselves in our everyday lives?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Do you know anyone who has served in Afghanistan or Iraq? Have you ever talked with them about their service?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How has travel changed in this country post-9/11?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How can we work within our communities to combat hate?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66E14-C8D0-A54C-B0A0-9ECD316AE3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761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66E14-C8D0-A54C-B0A0-9ECD316AE3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379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Discuss what it must have taken for Madeline Sweeney, Betty Ong, and Captain John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Ogonowski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take the action they did in the face of danger.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What might have happened if they had not taken the action they did on that day?</a:t>
            </a:r>
            <a:r>
              <a:rPr lang="en-US" dirty="0">
                <a:effectLst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Do you know someone who has done something heroic in the face of personal danger?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66E14-C8D0-A54C-B0A0-9ECD316AE3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46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40AC3-C4BA-4869-8BF8-0F53A03E07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86A3E6-ADEE-4BC2-B5C5-83E69BA353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39445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4073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276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881203399?share=copy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881203217?share=copy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881202531?share=copy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881202305?share=copy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wtc/ataglance.html#enrollmentTyp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6_B737E50D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hyperlink" Target="http://www.legacy.com/sept11/home.aspx" TargetMode="External"/><Relationship Id="rId4" Type="http://schemas.openxmlformats.org/officeDocument/2006/relationships/image" Target="../media/image2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education@massfund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881202676?share=copy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imeo.com/881203672?share=copy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4.jpg"/><Relationship Id="rId7" Type="http://schemas.openxmlformats.org/officeDocument/2006/relationships/image" Target="../media/image7.jpg"/><Relationship Id="rId12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hyperlink" Target="https://vimeo.com/manage/videos/1000401930" TargetMode="External"/><Relationship Id="rId9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881202831?share=copy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92C17E-77BE-F945-9931-72F2F83AACCE}"/>
              </a:ext>
            </a:extLst>
          </p:cNvPr>
          <p:cNvSpPr/>
          <p:nvPr/>
        </p:nvSpPr>
        <p:spPr>
          <a:xfrm>
            <a:off x="0" y="1411753"/>
            <a:ext cx="12192000" cy="54962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9BED4B-82E2-ADF4-392C-FA0E19A505D9}"/>
              </a:ext>
            </a:extLst>
          </p:cNvPr>
          <p:cNvSpPr txBox="1"/>
          <p:nvPr/>
        </p:nvSpPr>
        <p:spPr>
          <a:xfrm>
            <a:off x="172816" y="210159"/>
            <a:ext cx="11846368" cy="1015663"/>
          </a:xfrm>
          <a:prstGeom prst="rect">
            <a:avLst/>
          </a:prstGeom>
          <a:solidFill>
            <a:srgbClr val="0754D3"/>
          </a:solidFill>
        </p:spPr>
        <p:txBody>
          <a:bodyPr wrap="square" rtlCol="0">
            <a:spAutoFit/>
          </a:bodyPr>
          <a:lstStyle/>
          <a:p>
            <a:endParaRPr lang="en-US" sz="6000" b="1" spc="3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42F85D-72D3-F347-8B39-F3F5DFA66327}"/>
              </a:ext>
            </a:extLst>
          </p:cNvPr>
          <p:cNvSpPr txBox="1"/>
          <p:nvPr/>
        </p:nvSpPr>
        <p:spPr>
          <a:xfrm>
            <a:off x="918483" y="2119228"/>
            <a:ext cx="10487025" cy="32694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5000"/>
              </a:lnSpc>
              <a:buClr>
                <a:srgbClr val="8C9EB8"/>
              </a:buClr>
              <a:buSzPct val="125000"/>
            </a:pPr>
            <a:r>
              <a:rPr lang="en-US" sz="2800" dirty="0">
                <a:solidFill>
                  <a:srgbClr val="333F4F"/>
                </a:solidFill>
                <a:latin typeface="Arial Narrow"/>
                <a:cs typeface="Arial Narrow" panose="020B0604020202020204" pitchFamily="34" charset="0"/>
              </a:rPr>
              <a:t>The September 11 attacks (also referred to as 9/11) were four coordinated terrorist attacks by the Islamic terrorist group al-Qaeda against the United States on the morning of Tuesday, September 11, 2001. The attacks resulted in:</a:t>
            </a:r>
          </a:p>
          <a:p>
            <a:pPr marL="457200" indent="-457200">
              <a:lnSpc>
                <a:spcPct val="125000"/>
              </a:lnSpc>
              <a:buClr>
                <a:srgbClr val="8C9EB8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3F4F"/>
                </a:solidFill>
                <a:latin typeface="Arial Narrow"/>
                <a:cs typeface="Arial Narrow" panose="020B0604020202020204" pitchFamily="34" charset="0"/>
              </a:rPr>
              <a:t>2,977 fatalities</a:t>
            </a:r>
          </a:p>
          <a:p>
            <a:pPr marL="457200" indent="-457200">
              <a:lnSpc>
                <a:spcPct val="125000"/>
              </a:lnSpc>
              <a:buClr>
                <a:srgbClr val="8C9EB8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3F4F"/>
                </a:solidFill>
                <a:latin typeface="Arial Narrow"/>
                <a:cs typeface="Arial Narrow" panose="020B0604020202020204" pitchFamily="34" charset="0"/>
              </a:rPr>
              <a:t>More than 25,000 injuries</a:t>
            </a:r>
          </a:p>
          <a:p>
            <a:pPr marL="457200" indent="-457200">
              <a:lnSpc>
                <a:spcPct val="125000"/>
              </a:lnSpc>
              <a:buClr>
                <a:srgbClr val="8C9EB8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3F4F"/>
                </a:solidFill>
                <a:latin typeface="Arial Narrow"/>
                <a:cs typeface="Arial Narrow" panose="020B0604020202020204" pitchFamily="34" charset="0"/>
              </a:rPr>
              <a:t>At least $10 billion in infrastructure and property damage.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91930A-6F7A-7B48-9D42-D3414F6164A2}"/>
              </a:ext>
            </a:extLst>
          </p:cNvPr>
          <p:cNvSpPr txBox="1"/>
          <p:nvPr/>
        </p:nvSpPr>
        <p:spPr>
          <a:xfrm>
            <a:off x="433624" y="192716"/>
            <a:ext cx="6567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pc="6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950607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FAE960-AA34-0928-8339-8F0FE535B723}"/>
              </a:ext>
            </a:extLst>
          </p:cNvPr>
          <p:cNvSpPr/>
          <p:nvPr/>
        </p:nvSpPr>
        <p:spPr>
          <a:xfrm>
            <a:off x="2166280" y="1976478"/>
            <a:ext cx="7859440" cy="290504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B67B16-F6A3-1356-3B03-D94AF50554DC}"/>
              </a:ext>
            </a:extLst>
          </p:cNvPr>
          <p:cNvSpPr txBox="1"/>
          <p:nvPr/>
        </p:nvSpPr>
        <p:spPr>
          <a:xfrm>
            <a:off x="2592128" y="2341365"/>
            <a:ext cx="7126693" cy="236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5800" b="1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ADDITIONAL INFORMATION AND HOMEWORK IDEAS</a:t>
            </a:r>
          </a:p>
        </p:txBody>
      </p:sp>
    </p:spTree>
    <p:extLst>
      <p:ext uri="{BB962C8B-B14F-4D97-AF65-F5344CB8AC3E}">
        <p14:creationId xmlns:p14="http://schemas.microsoft.com/office/powerpoint/2010/main" val="2339803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4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3444B37-13FD-CC49-BB00-F38AF5A39542}"/>
              </a:ext>
            </a:extLst>
          </p:cNvPr>
          <p:cNvSpPr/>
          <p:nvPr/>
        </p:nvSpPr>
        <p:spPr>
          <a:xfrm>
            <a:off x="2803164" y="2813509"/>
            <a:ext cx="6685620" cy="229072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643166-A1FA-7D4D-8BA2-C4D61DE681D7}"/>
              </a:ext>
            </a:extLst>
          </p:cNvPr>
          <p:cNvSpPr/>
          <p:nvPr/>
        </p:nvSpPr>
        <p:spPr>
          <a:xfrm rot="5400000">
            <a:off x="6065520" y="3244364"/>
            <a:ext cx="60960" cy="1798320"/>
          </a:xfrm>
          <a:prstGeom prst="rect">
            <a:avLst/>
          </a:prstGeom>
          <a:solidFill>
            <a:srgbClr val="333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E4C9DE-A574-FA4D-B835-0130EFF2D9BB}"/>
              </a:ext>
            </a:extLst>
          </p:cNvPr>
          <p:cNvSpPr txBox="1"/>
          <p:nvPr/>
        </p:nvSpPr>
        <p:spPr>
          <a:xfrm>
            <a:off x="2944586" y="3193838"/>
            <a:ext cx="6302829" cy="884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5800" b="1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LOCAL HEROES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7FA6E2-7B29-9F46-891B-8D192DDB67A4}"/>
              </a:ext>
            </a:extLst>
          </p:cNvPr>
          <p:cNvSpPr/>
          <p:nvPr/>
        </p:nvSpPr>
        <p:spPr>
          <a:xfrm>
            <a:off x="2705031" y="4411636"/>
            <a:ext cx="67819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spc="6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Duration 1:07</a:t>
            </a:r>
          </a:p>
        </p:txBody>
      </p:sp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527D74A2-67CE-B849-A31A-32FDAA87ABE3}"/>
              </a:ext>
            </a:extLst>
          </p:cNvPr>
          <p:cNvSpPr/>
          <p:nvPr/>
        </p:nvSpPr>
        <p:spPr>
          <a:xfrm>
            <a:off x="9383151" y="5739618"/>
            <a:ext cx="2138289" cy="661182"/>
          </a:xfrm>
          <a:prstGeom prst="rect">
            <a:avLst/>
          </a:prstGeom>
          <a:solidFill>
            <a:srgbClr val="0754D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Narrow" panose="020B0606020202030204" pitchFamily="34" charset="0"/>
              </a:rPr>
              <a:t>LAUNCH VIDEO</a:t>
            </a:r>
          </a:p>
        </p:txBody>
      </p:sp>
    </p:spTree>
    <p:extLst>
      <p:ext uri="{BB962C8B-B14F-4D97-AF65-F5344CB8AC3E}">
        <p14:creationId xmlns:p14="http://schemas.microsoft.com/office/powerpoint/2010/main" val="1588865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4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29195A-BD1C-D1FF-00D8-85D73E322A86}"/>
              </a:ext>
            </a:extLst>
          </p:cNvPr>
          <p:cNvSpPr txBox="1"/>
          <p:nvPr/>
        </p:nvSpPr>
        <p:spPr>
          <a:xfrm>
            <a:off x="172816" y="210159"/>
            <a:ext cx="11846368" cy="1015663"/>
          </a:xfrm>
          <a:prstGeom prst="rect">
            <a:avLst/>
          </a:prstGeom>
          <a:solidFill>
            <a:srgbClr val="0754D3"/>
          </a:solidFill>
        </p:spPr>
        <p:txBody>
          <a:bodyPr wrap="square" rtlCol="0">
            <a:spAutoFit/>
          </a:bodyPr>
          <a:lstStyle/>
          <a:p>
            <a:endParaRPr lang="en-US" sz="6000" b="1" spc="3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7BE723-7395-7D4C-8414-2685AC3CE976}"/>
              </a:ext>
            </a:extLst>
          </p:cNvPr>
          <p:cNvSpPr/>
          <p:nvPr/>
        </p:nvSpPr>
        <p:spPr>
          <a:xfrm>
            <a:off x="0" y="1374418"/>
            <a:ext cx="12192000" cy="54962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4D7A18-5DA4-3D42-9BD7-CF61E603956E}"/>
              </a:ext>
            </a:extLst>
          </p:cNvPr>
          <p:cNvSpPr txBox="1"/>
          <p:nvPr/>
        </p:nvSpPr>
        <p:spPr>
          <a:xfrm>
            <a:off x="512762" y="1902804"/>
            <a:ext cx="11166475" cy="3269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5000"/>
              </a:lnSpc>
              <a:buClr>
                <a:srgbClr val="8C9EB8"/>
              </a:buClr>
              <a:buSzPct val="125000"/>
              <a:buFont typeface="Wingdings" pitchFamily="2" charset="2"/>
              <a:buChar char="§"/>
            </a:pPr>
            <a:r>
              <a:rPr lang="en-US" sz="2800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Discuss what it must have taken for Madeline Sweeney, Betty Ong, and Captain John </a:t>
            </a:r>
            <a:r>
              <a:rPr lang="en-US" sz="2800" dirty="0" err="1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Ogonowski</a:t>
            </a:r>
            <a:r>
              <a:rPr lang="en-US" sz="2800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to take the action they did in the face of danger.</a:t>
            </a:r>
          </a:p>
          <a:p>
            <a:pPr marL="457200" indent="-457200">
              <a:lnSpc>
                <a:spcPct val="125000"/>
              </a:lnSpc>
              <a:buClr>
                <a:srgbClr val="8C9EB8"/>
              </a:buClr>
              <a:buSzPct val="125000"/>
              <a:buFont typeface="Wingdings" pitchFamily="2" charset="2"/>
              <a:buChar char="§"/>
            </a:pPr>
            <a:r>
              <a:rPr lang="en-US" sz="2800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What might have happened if they had not taken the action they did on that day?</a:t>
            </a:r>
          </a:p>
          <a:p>
            <a:pPr marL="457200" indent="-457200">
              <a:lnSpc>
                <a:spcPct val="125000"/>
              </a:lnSpc>
              <a:buClr>
                <a:srgbClr val="8C9EB8"/>
              </a:buClr>
              <a:buSzPct val="125000"/>
              <a:buFont typeface="Wingdings" pitchFamily="2" charset="2"/>
              <a:buChar char="§"/>
            </a:pPr>
            <a:r>
              <a:rPr lang="en-US" sz="2800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Do you know someone who has done something heroic in the face of personal danger?</a:t>
            </a:r>
          </a:p>
          <a:p>
            <a:pPr marL="457200" indent="-457200">
              <a:lnSpc>
                <a:spcPct val="125000"/>
              </a:lnSpc>
              <a:buClr>
                <a:srgbClr val="8C9EB8"/>
              </a:buClr>
              <a:buSzPct val="125000"/>
              <a:buFont typeface="Wingdings" pitchFamily="2" charset="2"/>
              <a:buChar char="§"/>
            </a:pPr>
            <a:endParaRPr lang="en-US" sz="2800" dirty="0">
              <a:solidFill>
                <a:srgbClr val="333F4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BACE74-3DC2-E140-B3E4-41476F751A2C}"/>
              </a:ext>
            </a:extLst>
          </p:cNvPr>
          <p:cNvSpPr txBox="1"/>
          <p:nvPr/>
        </p:nvSpPr>
        <p:spPr>
          <a:xfrm>
            <a:off x="180531" y="253722"/>
            <a:ext cx="85917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DISCUSSION: </a:t>
            </a:r>
            <a:r>
              <a:rPr lang="en-US" sz="4200" b="1" spc="3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LOCAL HEROES</a:t>
            </a:r>
          </a:p>
        </p:txBody>
      </p:sp>
    </p:spTree>
    <p:extLst>
      <p:ext uri="{BB962C8B-B14F-4D97-AF65-F5344CB8AC3E}">
        <p14:creationId xmlns:p14="http://schemas.microsoft.com/office/powerpoint/2010/main" val="3918350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4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23F29D0-DFC2-A646-A472-0DB9EC3DC222}"/>
              </a:ext>
            </a:extLst>
          </p:cNvPr>
          <p:cNvSpPr/>
          <p:nvPr/>
        </p:nvSpPr>
        <p:spPr>
          <a:xfrm>
            <a:off x="3035300" y="3009901"/>
            <a:ext cx="6302829" cy="22733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643166-A1FA-7D4D-8BA2-C4D61DE681D7}"/>
              </a:ext>
            </a:extLst>
          </p:cNvPr>
          <p:cNvSpPr/>
          <p:nvPr/>
        </p:nvSpPr>
        <p:spPr>
          <a:xfrm rot="5400000">
            <a:off x="6065520" y="3422164"/>
            <a:ext cx="60960" cy="1798320"/>
          </a:xfrm>
          <a:prstGeom prst="rect">
            <a:avLst/>
          </a:prstGeom>
          <a:solidFill>
            <a:srgbClr val="333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E4C9DE-A574-FA4D-B835-0130EFF2D9BB}"/>
              </a:ext>
            </a:extLst>
          </p:cNvPr>
          <p:cNvSpPr txBox="1"/>
          <p:nvPr/>
        </p:nvSpPr>
        <p:spPr>
          <a:xfrm>
            <a:off x="2944586" y="3371638"/>
            <a:ext cx="6302829" cy="884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5800" b="1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RESCUE EFFORTS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044914-84A8-444B-B9E0-D7E174D5D311}"/>
              </a:ext>
            </a:extLst>
          </p:cNvPr>
          <p:cNvSpPr/>
          <p:nvPr/>
        </p:nvSpPr>
        <p:spPr>
          <a:xfrm>
            <a:off x="2705031" y="4589436"/>
            <a:ext cx="67819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spc="6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Duration 1:11</a:t>
            </a:r>
          </a:p>
        </p:txBody>
      </p:sp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F0D68E67-820A-06F9-A7F4-36651220E15A}"/>
              </a:ext>
            </a:extLst>
          </p:cNvPr>
          <p:cNvSpPr/>
          <p:nvPr/>
        </p:nvSpPr>
        <p:spPr>
          <a:xfrm>
            <a:off x="9383151" y="5739618"/>
            <a:ext cx="2138289" cy="661182"/>
          </a:xfrm>
          <a:prstGeom prst="rect">
            <a:avLst/>
          </a:prstGeom>
          <a:solidFill>
            <a:srgbClr val="0754D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Narrow" panose="020B0606020202030204" pitchFamily="34" charset="0"/>
              </a:rPr>
              <a:t>LAUNCH VIDEO</a:t>
            </a:r>
          </a:p>
        </p:txBody>
      </p:sp>
    </p:spTree>
    <p:extLst>
      <p:ext uri="{BB962C8B-B14F-4D97-AF65-F5344CB8AC3E}">
        <p14:creationId xmlns:p14="http://schemas.microsoft.com/office/powerpoint/2010/main" val="261717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89B09E-8B36-2EB9-DE54-B215E1999F60}"/>
              </a:ext>
            </a:extLst>
          </p:cNvPr>
          <p:cNvSpPr txBox="1"/>
          <p:nvPr/>
        </p:nvSpPr>
        <p:spPr>
          <a:xfrm>
            <a:off x="172816" y="210159"/>
            <a:ext cx="11846368" cy="1015663"/>
          </a:xfrm>
          <a:prstGeom prst="rect">
            <a:avLst/>
          </a:prstGeom>
          <a:solidFill>
            <a:srgbClr val="0754D3"/>
          </a:solidFill>
        </p:spPr>
        <p:txBody>
          <a:bodyPr wrap="square" rtlCol="0">
            <a:spAutoFit/>
          </a:bodyPr>
          <a:lstStyle/>
          <a:p>
            <a:endParaRPr lang="en-US" sz="6000" b="1" spc="3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87DC57-3C33-2E43-BFDE-C56433008DAF}"/>
              </a:ext>
            </a:extLst>
          </p:cNvPr>
          <p:cNvSpPr/>
          <p:nvPr/>
        </p:nvSpPr>
        <p:spPr>
          <a:xfrm>
            <a:off x="0" y="1374418"/>
            <a:ext cx="12192000" cy="54962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2F3E86-6A48-0946-9AD0-5F1EC97DA426}"/>
              </a:ext>
            </a:extLst>
          </p:cNvPr>
          <p:cNvSpPr txBox="1"/>
          <p:nvPr/>
        </p:nvSpPr>
        <p:spPr>
          <a:xfrm>
            <a:off x="771525" y="1641547"/>
            <a:ext cx="10767945" cy="3269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5000"/>
              </a:lnSpc>
              <a:buClr>
                <a:srgbClr val="8C9EB8"/>
              </a:buClr>
              <a:buSzPct val="125000"/>
              <a:buFont typeface="Wingdings" pitchFamily="2" charset="2"/>
              <a:buChar char="§"/>
            </a:pPr>
            <a:r>
              <a:rPr lang="en-US" sz="2800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Have you ever thought about what it takes for first responders to run INTO danger to save others? </a:t>
            </a:r>
          </a:p>
          <a:p>
            <a:pPr marL="457200" indent="-457200">
              <a:lnSpc>
                <a:spcPct val="125000"/>
              </a:lnSpc>
              <a:buClr>
                <a:srgbClr val="8C9EB8"/>
              </a:buClr>
              <a:buSzPct val="125000"/>
              <a:buFont typeface="Wingdings" pitchFamily="2" charset="2"/>
              <a:buChar char="§"/>
            </a:pPr>
            <a:r>
              <a:rPr lang="en-US" sz="2800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Do any of you have relatives who are members of law enforcement, firefighters or paramedics?</a:t>
            </a:r>
          </a:p>
          <a:p>
            <a:pPr marL="457200" indent="-457200">
              <a:lnSpc>
                <a:spcPct val="125000"/>
              </a:lnSpc>
              <a:buClr>
                <a:srgbClr val="8C9EB8"/>
              </a:buClr>
              <a:buSzPct val="125000"/>
              <a:buFont typeface="Wingdings" pitchFamily="2" charset="2"/>
              <a:buChar char="§"/>
            </a:pPr>
            <a:r>
              <a:rPr lang="en-US" sz="2800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What kind of training do you think someone would need to fight their own instinct to stay away from something dangerous?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7D9F3F-7BDD-4D4E-98C3-731D5A011133}"/>
              </a:ext>
            </a:extLst>
          </p:cNvPr>
          <p:cNvSpPr txBox="1"/>
          <p:nvPr/>
        </p:nvSpPr>
        <p:spPr>
          <a:xfrm>
            <a:off x="180530" y="253722"/>
            <a:ext cx="94095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DISCUSSION: </a:t>
            </a:r>
            <a:r>
              <a:rPr lang="en-US" sz="4200" b="1" spc="3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RESCUE EFFORTS</a:t>
            </a:r>
          </a:p>
        </p:txBody>
      </p:sp>
    </p:spTree>
    <p:extLst>
      <p:ext uri="{BB962C8B-B14F-4D97-AF65-F5344CB8AC3E}">
        <p14:creationId xmlns:p14="http://schemas.microsoft.com/office/powerpoint/2010/main" val="3551403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4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649A416-F653-0B44-BA52-676D5B8055CE}"/>
              </a:ext>
            </a:extLst>
          </p:cNvPr>
          <p:cNvSpPr/>
          <p:nvPr/>
        </p:nvSpPr>
        <p:spPr>
          <a:xfrm>
            <a:off x="2166280" y="1976478"/>
            <a:ext cx="7859440" cy="290504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E4C9DE-A574-FA4D-B835-0130EFF2D9BB}"/>
              </a:ext>
            </a:extLst>
          </p:cNvPr>
          <p:cNvSpPr txBox="1"/>
          <p:nvPr/>
        </p:nvSpPr>
        <p:spPr>
          <a:xfrm>
            <a:off x="2944586" y="2468177"/>
            <a:ext cx="6302829" cy="1643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5800" b="1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ASSISTANCE FOR SURVIVORS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643166-A1FA-7D4D-8BA2-C4D61DE681D7}"/>
              </a:ext>
            </a:extLst>
          </p:cNvPr>
          <p:cNvSpPr/>
          <p:nvPr/>
        </p:nvSpPr>
        <p:spPr>
          <a:xfrm rot="5400000">
            <a:off x="6065520" y="3158798"/>
            <a:ext cx="60960" cy="1798320"/>
          </a:xfrm>
          <a:prstGeom prst="rect">
            <a:avLst/>
          </a:prstGeom>
          <a:solidFill>
            <a:srgbClr val="333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17C682-196B-5E4C-BF01-B5DCDF92D3A6}"/>
              </a:ext>
            </a:extLst>
          </p:cNvPr>
          <p:cNvSpPr/>
          <p:nvPr/>
        </p:nvSpPr>
        <p:spPr>
          <a:xfrm>
            <a:off x="2705031" y="4111928"/>
            <a:ext cx="67819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spc="6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Duration 1:52</a:t>
            </a:r>
          </a:p>
        </p:txBody>
      </p:sp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9F55CF51-9214-0B0C-D768-ED5F85F1EB7E}"/>
              </a:ext>
            </a:extLst>
          </p:cNvPr>
          <p:cNvSpPr/>
          <p:nvPr/>
        </p:nvSpPr>
        <p:spPr>
          <a:xfrm>
            <a:off x="9383151" y="5739618"/>
            <a:ext cx="2138289" cy="661182"/>
          </a:xfrm>
          <a:prstGeom prst="rect">
            <a:avLst/>
          </a:prstGeom>
          <a:solidFill>
            <a:srgbClr val="0754D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Narrow" panose="020B0606020202030204" pitchFamily="34" charset="0"/>
              </a:rPr>
              <a:t>LAUNCH VIDEO</a:t>
            </a:r>
          </a:p>
        </p:txBody>
      </p:sp>
    </p:spTree>
    <p:extLst>
      <p:ext uri="{BB962C8B-B14F-4D97-AF65-F5344CB8AC3E}">
        <p14:creationId xmlns:p14="http://schemas.microsoft.com/office/powerpoint/2010/main" val="4180171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4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CC4C78-6C8C-462F-E30A-ECE95608D350}"/>
              </a:ext>
            </a:extLst>
          </p:cNvPr>
          <p:cNvSpPr txBox="1"/>
          <p:nvPr/>
        </p:nvSpPr>
        <p:spPr>
          <a:xfrm>
            <a:off x="172816" y="210159"/>
            <a:ext cx="11846368" cy="1015663"/>
          </a:xfrm>
          <a:prstGeom prst="rect">
            <a:avLst/>
          </a:prstGeom>
          <a:solidFill>
            <a:srgbClr val="0754D3"/>
          </a:solidFill>
        </p:spPr>
        <p:txBody>
          <a:bodyPr wrap="square" rtlCol="0">
            <a:spAutoFit/>
          </a:bodyPr>
          <a:lstStyle/>
          <a:p>
            <a:endParaRPr lang="en-US" sz="6000" b="1" spc="3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56080C-8E5A-D348-812F-73F4D1B348EE}"/>
              </a:ext>
            </a:extLst>
          </p:cNvPr>
          <p:cNvSpPr/>
          <p:nvPr/>
        </p:nvSpPr>
        <p:spPr>
          <a:xfrm>
            <a:off x="0" y="1374418"/>
            <a:ext cx="12192000" cy="54962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8C68AA-CAA0-1C4B-9116-C27482DADDC5}"/>
              </a:ext>
            </a:extLst>
          </p:cNvPr>
          <p:cNvSpPr txBox="1"/>
          <p:nvPr/>
        </p:nvSpPr>
        <p:spPr>
          <a:xfrm>
            <a:off x="712027" y="2066090"/>
            <a:ext cx="10767945" cy="1665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5000"/>
              </a:lnSpc>
              <a:buClr>
                <a:srgbClr val="8C9EB8"/>
              </a:buClr>
              <a:buSzPct val="125000"/>
              <a:buFont typeface="Wingdings" pitchFamily="2" charset="2"/>
              <a:buChar char="§"/>
            </a:pPr>
            <a:r>
              <a:rPr lang="en-US" sz="2800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Why do you think so many nonprofits were established in the wake of September 11th?</a:t>
            </a:r>
          </a:p>
          <a:p>
            <a:pPr marL="457200" indent="-457200">
              <a:lnSpc>
                <a:spcPct val="125000"/>
              </a:lnSpc>
              <a:buClr>
                <a:srgbClr val="8C9EB8"/>
              </a:buClr>
              <a:buSzPct val="125000"/>
              <a:buFont typeface="Wingdings" pitchFamily="2" charset="2"/>
              <a:buChar char="§"/>
            </a:pPr>
            <a:r>
              <a:rPr lang="en-US" sz="2800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Have you ever participated in a Day of Service?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881F5D-D3D5-5841-A001-869794AFE02E}"/>
              </a:ext>
            </a:extLst>
          </p:cNvPr>
          <p:cNvSpPr txBox="1"/>
          <p:nvPr/>
        </p:nvSpPr>
        <p:spPr>
          <a:xfrm>
            <a:off x="180530" y="253722"/>
            <a:ext cx="130074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DISCUSSION: </a:t>
            </a:r>
            <a:r>
              <a:rPr lang="en-US" sz="4200" b="1" spc="3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ASSISTANCE FOR SURVIVORS</a:t>
            </a:r>
          </a:p>
        </p:txBody>
      </p:sp>
    </p:spTree>
    <p:extLst>
      <p:ext uri="{BB962C8B-B14F-4D97-AF65-F5344CB8AC3E}">
        <p14:creationId xmlns:p14="http://schemas.microsoft.com/office/powerpoint/2010/main" val="350666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4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9A094DC-1532-3C41-814E-A1F933EE6BBC}"/>
              </a:ext>
            </a:extLst>
          </p:cNvPr>
          <p:cNvSpPr/>
          <p:nvPr/>
        </p:nvSpPr>
        <p:spPr>
          <a:xfrm>
            <a:off x="2166280" y="1976478"/>
            <a:ext cx="7859440" cy="290504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643166-A1FA-7D4D-8BA2-C4D61DE681D7}"/>
              </a:ext>
            </a:extLst>
          </p:cNvPr>
          <p:cNvSpPr/>
          <p:nvPr/>
        </p:nvSpPr>
        <p:spPr>
          <a:xfrm rot="5400000">
            <a:off x="6065520" y="2901464"/>
            <a:ext cx="60960" cy="1798320"/>
          </a:xfrm>
          <a:prstGeom prst="rect">
            <a:avLst/>
          </a:prstGeom>
          <a:solidFill>
            <a:srgbClr val="333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E4C9DE-A574-FA4D-B835-0130EFF2D9BB}"/>
              </a:ext>
            </a:extLst>
          </p:cNvPr>
          <p:cNvSpPr txBox="1"/>
          <p:nvPr/>
        </p:nvSpPr>
        <p:spPr>
          <a:xfrm>
            <a:off x="2944586" y="2850938"/>
            <a:ext cx="6302829" cy="884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5800" b="1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LOCAL MEMORIALS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19F99C-37EC-D846-803F-DC17823EFD9D}"/>
              </a:ext>
            </a:extLst>
          </p:cNvPr>
          <p:cNvSpPr/>
          <p:nvPr/>
        </p:nvSpPr>
        <p:spPr>
          <a:xfrm>
            <a:off x="2705031" y="4068736"/>
            <a:ext cx="67819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spc="6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Duration 2:50</a:t>
            </a:r>
          </a:p>
        </p:txBody>
      </p:sp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5BC36E9B-22E8-584A-D76D-B05B2DE50E1A}"/>
              </a:ext>
            </a:extLst>
          </p:cNvPr>
          <p:cNvSpPr/>
          <p:nvPr/>
        </p:nvSpPr>
        <p:spPr>
          <a:xfrm>
            <a:off x="9383151" y="5739618"/>
            <a:ext cx="2138289" cy="661182"/>
          </a:xfrm>
          <a:prstGeom prst="rect">
            <a:avLst/>
          </a:prstGeom>
          <a:solidFill>
            <a:srgbClr val="0754D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Narrow" panose="020B0606020202030204" pitchFamily="34" charset="0"/>
              </a:rPr>
              <a:t>LAUNCH VIDEO</a:t>
            </a:r>
          </a:p>
        </p:txBody>
      </p:sp>
    </p:spTree>
    <p:extLst>
      <p:ext uri="{BB962C8B-B14F-4D97-AF65-F5344CB8AC3E}">
        <p14:creationId xmlns:p14="http://schemas.microsoft.com/office/powerpoint/2010/main" val="2567198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4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27AAE7-D577-299F-ABB4-34D0C217C03C}"/>
              </a:ext>
            </a:extLst>
          </p:cNvPr>
          <p:cNvSpPr txBox="1"/>
          <p:nvPr/>
        </p:nvSpPr>
        <p:spPr>
          <a:xfrm>
            <a:off x="172816" y="210159"/>
            <a:ext cx="11846368" cy="1015663"/>
          </a:xfrm>
          <a:prstGeom prst="rect">
            <a:avLst/>
          </a:prstGeom>
          <a:solidFill>
            <a:srgbClr val="0754D3"/>
          </a:solidFill>
        </p:spPr>
        <p:txBody>
          <a:bodyPr wrap="square" rtlCol="0">
            <a:spAutoFit/>
          </a:bodyPr>
          <a:lstStyle/>
          <a:p>
            <a:endParaRPr lang="en-US" sz="6000" b="1" spc="3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6204FC-FA45-0542-BF17-E12FB2490287}"/>
              </a:ext>
            </a:extLst>
          </p:cNvPr>
          <p:cNvSpPr/>
          <p:nvPr/>
        </p:nvSpPr>
        <p:spPr>
          <a:xfrm>
            <a:off x="0" y="1374418"/>
            <a:ext cx="12192000" cy="54962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581015-8237-BD46-8085-A5158241125E}"/>
              </a:ext>
            </a:extLst>
          </p:cNvPr>
          <p:cNvSpPr txBox="1"/>
          <p:nvPr/>
        </p:nvSpPr>
        <p:spPr>
          <a:xfrm>
            <a:off x="712027" y="2017104"/>
            <a:ext cx="10767945" cy="5962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5000"/>
              </a:lnSpc>
              <a:buClr>
                <a:srgbClr val="8C9EB8"/>
              </a:buClr>
              <a:buSzPct val="125000"/>
              <a:buFont typeface="Wingdings" pitchFamily="2" charset="2"/>
              <a:buChar char="§"/>
            </a:pPr>
            <a:r>
              <a:rPr lang="en-US" sz="2800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Why are memorials important?</a:t>
            </a:r>
          </a:p>
          <a:p>
            <a:pPr marL="457200" indent="-457200">
              <a:lnSpc>
                <a:spcPct val="125000"/>
              </a:lnSpc>
              <a:buClr>
                <a:srgbClr val="8C9EB8"/>
              </a:buClr>
              <a:buSzPct val="125000"/>
              <a:buFont typeface="Wingdings" pitchFamily="2" charset="2"/>
              <a:buChar char="§"/>
            </a:pPr>
            <a:r>
              <a:rPr lang="en-US" sz="2800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Can you think of a memorial you have visited that had meaning for you?</a:t>
            </a:r>
          </a:p>
          <a:p>
            <a:pPr marL="457200" indent="-457200">
              <a:lnSpc>
                <a:spcPct val="125000"/>
              </a:lnSpc>
              <a:buClr>
                <a:srgbClr val="8C9EB8"/>
              </a:buClr>
              <a:buSzPct val="125000"/>
              <a:buFont typeface="Wingdings" pitchFamily="2" charset="2"/>
              <a:buChar char="§"/>
            </a:pPr>
            <a:r>
              <a:rPr lang="en-US" sz="2800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What do you think is the significance of the Survivor Tree?</a:t>
            </a:r>
          </a:p>
          <a:p>
            <a:pPr marL="457200" indent="-457200">
              <a:lnSpc>
                <a:spcPct val="125000"/>
              </a:lnSpc>
              <a:buClr>
                <a:srgbClr val="8C9EB8"/>
              </a:buClr>
              <a:buSzPct val="125000"/>
              <a:buFont typeface="Wingdings" pitchFamily="2" charset="2"/>
              <a:buChar char="§"/>
            </a:pPr>
            <a:r>
              <a:rPr lang="en-US" sz="2800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When terrible things happen, can you think of a way to make things better for someone?</a:t>
            </a:r>
          </a:p>
          <a:p>
            <a:pPr marL="457200" indent="-457200">
              <a:lnSpc>
                <a:spcPct val="125000"/>
              </a:lnSpc>
              <a:buClr>
                <a:srgbClr val="8C9EB8"/>
              </a:buClr>
              <a:buSzPct val="125000"/>
              <a:buFont typeface="Wingdings" pitchFamily="2" charset="2"/>
              <a:buChar char="§"/>
            </a:pPr>
            <a:r>
              <a:rPr lang="en-US" sz="2800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What might you do during a Day of Service to honor the victims of September 11th?</a:t>
            </a:r>
          </a:p>
          <a:p>
            <a:pPr marL="457200" indent="-457200">
              <a:lnSpc>
                <a:spcPct val="125000"/>
              </a:lnSpc>
              <a:buClr>
                <a:srgbClr val="8C9EB8"/>
              </a:buClr>
              <a:buSzPct val="125000"/>
              <a:buFont typeface="Wingdings" pitchFamily="2" charset="2"/>
              <a:buChar char="§"/>
            </a:pPr>
            <a:endParaRPr lang="en-US" sz="2800" dirty="0"/>
          </a:p>
          <a:p>
            <a:pPr marL="457200" indent="-457200">
              <a:lnSpc>
                <a:spcPct val="125000"/>
              </a:lnSpc>
              <a:buClr>
                <a:srgbClr val="8C9EB8"/>
              </a:buClr>
              <a:buSzPct val="125000"/>
              <a:buFont typeface="Wingdings" pitchFamily="2" charset="2"/>
              <a:buChar char="§"/>
            </a:pPr>
            <a:endParaRPr lang="en-US" sz="2800" dirty="0"/>
          </a:p>
          <a:p>
            <a:pPr marL="457200" indent="-457200">
              <a:lnSpc>
                <a:spcPct val="125000"/>
              </a:lnSpc>
              <a:buClr>
                <a:srgbClr val="8C9EB8"/>
              </a:buClr>
              <a:buSzPct val="125000"/>
              <a:buFont typeface="Wingdings" pitchFamily="2" charset="2"/>
              <a:buChar char="§"/>
            </a:pPr>
            <a:endParaRPr lang="en-US" sz="2800" dirty="0">
              <a:solidFill>
                <a:srgbClr val="333F4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457200" indent="-457200">
              <a:lnSpc>
                <a:spcPct val="125000"/>
              </a:lnSpc>
              <a:buClr>
                <a:srgbClr val="8C9EB8"/>
              </a:buClr>
              <a:buSzPct val="125000"/>
              <a:buFont typeface="Wingdings" pitchFamily="2" charset="2"/>
              <a:buChar char="§"/>
            </a:pPr>
            <a:endParaRPr lang="en-US" sz="2800" dirty="0">
              <a:solidFill>
                <a:srgbClr val="333F4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DE2A55-CD79-CE43-A910-EEFE2966166D}"/>
              </a:ext>
            </a:extLst>
          </p:cNvPr>
          <p:cNvSpPr txBox="1"/>
          <p:nvPr/>
        </p:nvSpPr>
        <p:spPr>
          <a:xfrm>
            <a:off x="180530" y="253722"/>
            <a:ext cx="130074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DISCUSSION: </a:t>
            </a:r>
            <a:r>
              <a:rPr lang="en-US" sz="4200" b="1" spc="3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LOCAL MEMORIALS</a:t>
            </a:r>
          </a:p>
        </p:txBody>
      </p:sp>
    </p:spTree>
    <p:extLst>
      <p:ext uri="{BB962C8B-B14F-4D97-AF65-F5344CB8AC3E}">
        <p14:creationId xmlns:p14="http://schemas.microsoft.com/office/powerpoint/2010/main" val="512410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</a:blip>
          <a:srcRect/>
          <a:stretch>
            <a:fillRect l="2000" t="25000" r="6000" b="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C89917A-7B7B-6A4D-AFC5-6497F2AA8BAE}"/>
              </a:ext>
            </a:extLst>
          </p:cNvPr>
          <p:cNvSpPr/>
          <p:nvPr/>
        </p:nvSpPr>
        <p:spPr>
          <a:xfrm>
            <a:off x="-90968" y="-97089"/>
            <a:ext cx="12924064" cy="836839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643166-A1FA-7D4D-8BA2-C4D61DE681D7}"/>
              </a:ext>
            </a:extLst>
          </p:cNvPr>
          <p:cNvSpPr/>
          <p:nvPr/>
        </p:nvSpPr>
        <p:spPr>
          <a:xfrm rot="5400000">
            <a:off x="6065520" y="2901464"/>
            <a:ext cx="60960" cy="1798320"/>
          </a:xfrm>
          <a:prstGeom prst="rect">
            <a:avLst/>
          </a:prstGeom>
          <a:solidFill>
            <a:srgbClr val="333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E4C9DE-A574-FA4D-B835-0130EFF2D9BB}"/>
              </a:ext>
            </a:extLst>
          </p:cNvPr>
          <p:cNvSpPr txBox="1"/>
          <p:nvPr/>
        </p:nvSpPr>
        <p:spPr>
          <a:xfrm>
            <a:off x="2944586" y="2850938"/>
            <a:ext cx="6302829" cy="884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5800" b="1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HOMEWORK IDEAS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8325D3-B4D9-2444-AEFA-C6AAC1B29585}"/>
              </a:ext>
            </a:extLst>
          </p:cNvPr>
          <p:cNvSpPr txBox="1"/>
          <p:nvPr/>
        </p:nvSpPr>
        <p:spPr>
          <a:xfrm>
            <a:off x="275064" y="16473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SECTION 9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1062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1C9B7-76D1-2395-20E1-C8136EB00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40E6FEA-00B6-013B-7B44-BA7061FAA821}"/>
              </a:ext>
            </a:extLst>
          </p:cNvPr>
          <p:cNvSpPr/>
          <p:nvPr/>
        </p:nvSpPr>
        <p:spPr>
          <a:xfrm>
            <a:off x="0" y="1411753"/>
            <a:ext cx="12192000" cy="54962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BEB574-6913-CC31-9691-A6EF3ADFCF45}"/>
              </a:ext>
            </a:extLst>
          </p:cNvPr>
          <p:cNvSpPr txBox="1"/>
          <p:nvPr/>
        </p:nvSpPr>
        <p:spPr>
          <a:xfrm>
            <a:off x="172816" y="210159"/>
            <a:ext cx="11846368" cy="1015663"/>
          </a:xfrm>
          <a:prstGeom prst="rect">
            <a:avLst/>
          </a:prstGeom>
          <a:solidFill>
            <a:srgbClr val="0754D3"/>
          </a:solidFill>
        </p:spPr>
        <p:txBody>
          <a:bodyPr wrap="square" rtlCol="0">
            <a:spAutoFit/>
          </a:bodyPr>
          <a:lstStyle/>
          <a:p>
            <a:endParaRPr lang="en-US" sz="6000" b="1" spc="3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9B21E4-4B80-96A4-F91A-F5180E897A16}"/>
              </a:ext>
            </a:extLst>
          </p:cNvPr>
          <p:cNvSpPr txBox="1"/>
          <p:nvPr/>
        </p:nvSpPr>
        <p:spPr>
          <a:xfrm>
            <a:off x="918483" y="1366331"/>
            <a:ext cx="10487025" cy="54252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5000"/>
              </a:lnSpc>
              <a:buClr>
                <a:srgbClr val="8C9EB8"/>
              </a:buClr>
              <a:buSzPct val="125000"/>
            </a:pPr>
            <a:r>
              <a:rPr lang="en-US" sz="28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impact of 9/11 is with us even today. More people have now died from toxic exposure than in the actual 9/11 attacks. </a:t>
            </a:r>
          </a:p>
          <a:p>
            <a:pPr>
              <a:lnSpc>
                <a:spcPct val="125000"/>
              </a:lnSpc>
              <a:buClr>
                <a:srgbClr val="8C9EB8"/>
              </a:buClr>
              <a:buSzPct val="125000"/>
            </a:pPr>
            <a:r>
              <a:rPr lang="en-US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Although 2,977 people lost their lives that day, </a:t>
            </a:r>
            <a:r>
              <a:rPr lang="en-US" sz="2800" b="0" i="0" u="none" strike="noStrike" dirty="0">
                <a:solidFill>
                  <a:srgbClr val="1871C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4,343 survivors and first responders have died</a:t>
            </a:r>
            <a:r>
              <a:rPr lang="en-US" sz="2800" b="0" i="0" dirty="0">
                <a:solidFill>
                  <a:srgbClr val="2F303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the years since, according to the World Trade Center Health Program. </a:t>
            </a:r>
          </a:p>
          <a:p>
            <a:pPr>
              <a:lnSpc>
                <a:spcPct val="125000"/>
              </a:lnSpc>
              <a:buClr>
                <a:srgbClr val="8C9EB8"/>
              </a:buClr>
              <a:buSzPct val="125000"/>
            </a:pPr>
            <a:r>
              <a:rPr lang="en-US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Respiratory diseases and cancer have caused the most deaths among first responders over the past two decades-plus. The toxic cloud of dangerous particles inhaled by so many first responders made their bodies more susceptible to these illnesses. </a:t>
            </a:r>
            <a:endParaRPr lang="en-US" sz="2800" dirty="0">
              <a:solidFill>
                <a:srgbClr val="333F4F"/>
              </a:solidFill>
              <a:latin typeface="Arial Narrow"/>
              <a:cs typeface="Arial Narrow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5BCB89-FBEA-DE1F-9D10-230A6B4A33D5}"/>
              </a:ext>
            </a:extLst>
          </p:cNvPr>
          <p:cNvSpPr txBox="1"/>
          <p:nvPr/>
        </p:nvSpPr>
        <p:spPr>
          <a:xfrm>
            <a:off x="433624" y="192716"/>
            <a:ext cx="6567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pc="6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IMPACT TODAY</a:t>
            </a:r>
          </a:p>
        </p:txBody>
      </p:sp>
    </p:spTree>
    <p:extLst>
      <p:ext uri="{BB962C8B-B14F-4D97-AF65-F5344CB8AC3E}">
        <p14:creationId xmlns:p14="http://schemas.microsoft.com/office/powerpoint/2010/main" val="41842839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7000"/>
            <a:lum/>
          </a:blip>
          <a:srcRect/>
          <a:stretch>
            <a:fillRect l="2000" t="25000" r="6000" b="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46E584D-5ED9-6B45-893B-B8D2D22B8CBD}"/>
              </a:ext>
            </a:extLst>
          </p:cNvPr>
          <p:cNvSpPr/>
          <p:nvPr/>
        </p:nvSpPr>
        <p:spPr>
          <a:xfrm>
            <a:off x="0" y="473529"/>
            <a:ext cx="12192000" cy="639717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42F85D-72D3-F347-8B39-F3F5DFA66327}"/>
              </a:ext>
            </a:extLst>
          </p:cNvPr>
          <p:cNvSpPr txBox="1"/>
          <p:nvPr/>
        </p:nvSpPr>
        <p:spPr>
          <a:xfrm>
            <a:off x="771525" y="1539564"/>
            <a:ext cx="1103840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Pick one of the 206 local victims of 9/11 and find out who they were and what they did before September 11th, 2001.</a:t>
            </a:r>
          </a:p>
          <a:p>
            <a:endParaRPr lang="en-US" sz="2800" dirty="0">
              <a:solidFill>
                <a:srgbClr val="333F4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sz="2800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Here is a link to their legacy profiles: </a:t>
            </a:r>
          </a:p>
          <a:p>
            <a:endParaRPr lang="en-US" sz="2800" dirty="0">
              <a:solidFill>
                <a:srgbClr val="333F4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endParaRPr lang="en-US" sz="2800" dirty="0">
              <a:solidFill>
                <a:srgbClr val="333F4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sz="2800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  <a:hlinkClick r:id="rId5"/>
              </a:rPr>
              <a:t>www.legacy.com/sept11/home.aspx</a:t>
            </a:r>
            <a:endParaRPr lang="en-US" sz="2800" dirty="0">
              <a:solidFill>
                <a:srgbClr val="333F4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94D57C-D33B-0C49-ACEC-BBEC846FC711}"/>
              </a:ext>
            </a:extLst>
          </p:cNvPr>
          <p:cNvSpPr txBox="1"/>
          <p:nvPr/>
        </p:nvSpPr>
        <p:spPr>
          <a:xfrm>
            <a:off x="180530" y="253722"/>
            <a:ext cx="98778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DISCUSSION: </a:t>
            </a:r>
            <a:r>
              <a:rPr lang="en-US" sz="4200" b="1" spc="3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HOMEWORK IDEAS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3BFA31-A99B-7A4E-BAAC-4781B1745F90}"/>
              </a:ext>
            </a:extLst>
          </p:cNvPr>
          <p:cNvSpPr/>
          <p:nvPr/>
        </p:nvSpPr>
        <p:spPr>
          <a:xfrm>
            <a:off x="9441366" y="772732"/>
            <a:ext cx="2750634" cy="17268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5BEAB2F-B71C-E64C-948D-F46D6C9EE4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72970">
            <a:off x="6582708" y="2615466"/>
            <a:ext cx="4842457" cy="3815079"/>
          </a:xfrm>
          <a:prstGeom prst="rect">
            <a:avLst/>
          </a:prstGeom>
          <a:effectLst>
            <a:outerShdw blurRad="114300" dist="190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389364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l="2000" t="25000" r="6000" b="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142D4B1-D4D6-2E43-949A-A6B01A6E26D1}"/>
              </a:ext>
            </a:extLst>
          </p:cNvPr>
          <p:cNvSpPr/>
          <p:nvPr/>
        </p:nvSpPr>
        <p:spPr>
          <a:xfrm>
            <a:off x="0" y="595993"/>
            <a:ext cx="12192000" cy="627470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91930A-6F7A-7B48-9D42-D3414F6164A2}"/>
              </a:ext>
            </a:extLst>
          </p:cNvPr>
          <p:cNvSpPr txBox="1"/>
          <p:nvPr/>
        </p:nvSpPr>
        <p:spPr>
          <a:xfrm>
            <a:off x="180530" y="253722"/>
            <a:ext cx="130074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DISCUSSION: </a:t>
            </a:r>
            <a:r>
              <a:rPr lang="en-US" sz="4200" b="1" spc="3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MORE</a:t>
            </a:r>
            <a:r>
              <a:rPr lang="en-US" sz="60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4200" b="1" spc="3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HOMEWORK IDEAS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24F2B9-29DE-2C47-8A13-A37A43BB61CF}"/>
              </a:ext>
            </a:extLst>
          </p:cNvPr>
          <p:cNvSpPr txBox="1"/>
          <p:nvPr/>
        </p:nvSpPr>
        <p:spPr>
          <a:xfrm>
            <a:off x="534761" y="1117284"/>
            <a:ext cx="10767945" cy="9194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5000"/>
              </a:lnSpc>
              <a:buClr>
                <a:srgbClr val="8C9EB8"/>
              </a:buClr>
              <a:buSzPct val="125000"/>
              <a:buFont typeface="Wingdings" pitchFamily="2" charset="2"/>
              <a:buChar char="§"/>
            </a:pPr>
            <a:r>
              <a:rPr lang="en-US" sz="2800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Contact a local veteran of Iraq or Afghanistan and talk with them about their experiences in those wars. What has it been like to come home?</a:t>
            </a:r>
          </a:p>
          <a:p>
            <a:pPr marL="457200" indent="-457200">
              <a:lnSpc>
                <a:spcPct val="125000"/>
              </a:lnSpc>
              <a:buClr>
                <a:srgbClr val="8C9EB8"/>
              </a:buClr>
              <a:buSzPct val="125000"/>
              <a:buFont typeface="Wingdings" pitchFamily="2" charset="2"/>
              <a:buChar char="§"/>
            </a:pPr>
            <a:r>
              <a:rPr lang="en-US" sz="2800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Research local memorials. Find out:</a:t>
            </a:r>
          </a:p>
          <a:p>
            <a:pPr marL="914400" lvl="1" indent="-457200">
              <a:lnSpc>
                <a:spcPct val="125000"/>
              </a:lnSpc>
              <a:buClr>
                <a:srgbClr val="8C9EB8"/>
              </a:buClr>
              <a:buSzPct val="125000"/>
              <a:buFont typeface="Wingdings" pitchFamily="2" charset="2"/>
              <a:buChar char="§"/>
            </a:pPr>
            <a:r>
              <a:rPr lang="en-US" sz="2800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How were they created? </a:t>
            </a:r>
          </a:p>
          <a:p>
            <a:pPr marL="914400" lvl="1" indent="-457200">
              <a:lnSpc>
                <a:spcPct val="125000"/>
              </a:lnSpc>
              <a:buClr>
                <a:srgbClr val="8C9EB8"/>
              </a:buClr>
              <a:buSzPct val="125000"/>
              <a:buFont typeface="Wingdings" pitchFamily="2" charset="2"/>
              <a:buChar char="§"/>
            </a:pPr>
            <a:r>
              <a:rPr lang="en-US" sz="2800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Where did the money come from?</a:t>
            </a:r>
          </a:p>
          <a:p>
            <a:pPr marL="914400" lvl="1" indent="-457200">
              <a:lnSpc>
                <a:spcPct val="125000"/>
              </a:lnSpc>
              <a:buClr>
                <a:srgbClr val="8C9EB8"/>
              </a:buClr>
              <a:buSzPct val="125000"/>
              <a:buFont typeface="Wingdings" pitchFamily="2" charset="2"/>
              <a:buChar char="§"/>
            </a:pPr>
            <a:r>
              <a:rPr lang="en-US" sz="2800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How are they maintained?</a:t>
            </a:r>
          </a:p>
          <a:p>
            <a:pPr marL="457200" indent="-457200">
              <a:lnSpc>
                <a:spcPct val="125000"/>
              </a:lnSpc>
              <a:buClr>
                <a:srgbClr val="8C9EB8"/>
              </a:buClr>
              <a:buSzPct val="125000"/>
              <a:buFont typeface="Wingdings" pitchFamily="2" charset="2"/>
              <a:buChar char="§"/>
            </a:pPr>
            <a:r>
              <a:rPr lang="en-US" sz="2800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Discuss the tendency to blame an entire group for the actions of a few. Can you think of other examples where this happens?</a:t>
            </a:r>
          </a:p>
          <a:p>
            <a:pPr marL="457200" indent="-457200">
              <a:lnSpc>
                <a:spcPct val="125000"/>
              </a:lnSpc>
              <a:buClr>
                <a:srgbClr val="8C9EB8"/>
              </a:buClr>
              <a:buSzPct val="125000"/>
              <a:buFont typeface="Wingdings" pitchFamily="2" charset="2"/>
              <a:buChar char="§"/>
            </a:pPr>
            <a:r>
              <a:rPr lang="en-US" sz="2800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Report on a service project you participated in and how it impacted you.</a:t>
            </a:r>
          </a:p>
          <a:p>
            <a:pPr marL="457200" indent="-457200">
              <a:lnSpc>
                <a:spcPct val="125000"/>
              </a:lnSpc>
              <a:buClr>
                <a:srgbClr val="8C9EB8"/>
              </a:buClr>
              <a:buSzPct val="125000"/>
              <a:buFont typeface="Wingdings" pitchFamily="2" charset="2"/>
              <a:buChar char="§"/>
            </a:pPr>
            <a:r>
              <a:rPr lang="en-US" sz="2800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Discuss why doing good for others can sometime be therapeutic.</a:t>
            </a:r>
          </a:p>
          <a:p>
            <a:pPr marL="457200" indent="-457200">
              <a:lnSpc>
                <a:spcPct val="125000"/>
              </a:lnSpc>
              <a:buClr>
                <a:srgbClr val="8C9EB8"/>
              </a:buClr>
              <a:buSzPct val="125000"/>
              <a:buFont typeface="Wingdings" pitchFamily="2" charset="2"/>
              <a:buChar char="§"/>
            </a:pPr>
            <a:endParaRPr lang="en-US" sz="2800" dirty="0"/>
          </a:p>
          <a:p>
            <a:pPr marL="457200" indent="-457200">
              <a:lnSpc>
                <a:spcPct val="125000"/>
              </a:lnSpc>
              <a:buClr>
                <a:srgbClr val="8C9EB8"/>
              </a:buClr>
              <a:buSzPct val="125000"/>
              <a:buFont typeface="Wingdings" pitchFamily="2" charset="2"/>
              <a:buChar char="§"/>
            </a:pPr>
            <a:endParaRPr lang="en-US" sz="2800" dirty="0"/>
          </a:p>
          <a:p>
            <a:pPr marL="457200" indent="-457200">
              <a:lnSpc>
                <a:spcPct val="125000"/>
              </a:lnSpc>
              <a:buClr>
                <a:srgbClr val="8C9EB8"/>
              </a:buClr>
              <a:buSzPct val="125000"/>
              <a:buFont typeface="Wingdings" pitchFamily="2" charset="2"/>
              <a:buChar char="§"/>
            </a:pPr>
            <a:endParaRPr lang="en-US" sz="2800" dirty="0"/>
          </a:p>
          <a:p>
            <a:pPr marL="457200" indent="-457200">
              <a:lnSpc>
                <a:spcPct val="125000"/>
              </a:lnSpc>
              <a:buClr>
                <a:srgbClr val="8C9EB8"/>
              </a:buClr>
              <a:buSzPct val="125000"/>
              <a:buFont typeface="Wingdings" pitchFamily="2" charset="2"/>
              <a:buChar char="§"/>
            </a:pPr>
            <a:endParaRPr lang="en-US" sz="2800" dirty="0"/>
          </a:p>
          <a:p>
            <a:pPr marL="457200" indent="-457200">
              <a:lnSpc>
                <a:spcPct val="125000"/>
              </a:lnSpc>
              <a:buClr>
                <a:srgbClr val="8C9EB8"/>
              </a:buClr>
              <a:buSzPct val="125000"/>
              <a:buFont typeface="Wingdings" pitchFamily="2" charset="2"/>
              <a:buChar char="§"/>
            </a:pPr>
            <a:endParaRPr lang="en-US" sz="2800" dirty="0"/>
          </a:p>
          <a:p>
            <a:pPr marL="457200" indent="-457200">
              <a:lnSpc>
                <a:spcPct val="125000"/>
              </a:lnSpc>
              <a:buClr>
                <a:srgbClr val="8C9EB8"/>
              </a:buClr>
              <a:buSzPct val="125000"/>
              <a:buFont typeface="Wingdings" pitchFamily="2" charset="2"/>
              <a:buChar char="§"/>
            </a:pPr>
            <a:endParaRPr lang="en-US" sz="2800" dirty="0">
              <a:solidFill>
                <a:srgbClr val="333F4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457200" indent="-457200">
              <a:lnSpc>
                <a:spcPct val="125000"/>
              </a:lnSpc>
              <a:buClr>
                <a:srgbClr val="8C9EB8"/>
              </a:buClr>
              <a:buSzPct val="125000"/>
              <a:buFont typeface="Wingdings" pitchFamily="2" charset="2"/>
              <a:buChar char="§"/>
            </a:pPr>
            <a:endParaRPr lang="en-US" sz="2800" dirty="0">
              <a:solidFill>
                <a:srgbClr val="333F4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409E7D-FEB2-F64C-A6B1-F296FF0DEF6E}"/>
              </a:ext>
            </a:extLst>
          </p:cNvPr>
          <p:cNvSpPr/>
          <p:nvPr/>
        </p:nvSpPr>
        <p:spPr>
          <a:xfrm>
            <a:off x="11054576" y="772732"/>
            <a:ext cx="1137424" cy="17268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72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</a:blip>
          <a:srcRect/>
          <a:stretch>
            <a:fillRect l="2000" t="13000" r="6000" b="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78CF028-643F-E04D-A33C-1A3668D53984}"/>
              </a:ext>
            </a:extLst>
          </p:cNvPr>
          <p:cNvSpPr/>
          <p:nvPr/>
        </p:nvSpPr>
        <p:spPr>
          <a:xfrm>
            <a:off x="0" y="-44904"/>
            <a:ext cx="12191999" cy="694780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ase"/>
            <a:endParaRPr lang="en-US" b="0" i="0" dirty="0">
              <a:solidFill>
                <a:srgbClr val="242424"/>
              </a:solidFill>
              <a:effectLst/>
              <a:highlight>
                <a:srgbClr val="FFFFFF"/>
              </a:highlight>
              <a:latin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4A1042-D068-DFA6-322E-2169A2B23EFB}"/>
              </a:ext>
            </a:extLst>
          </p:cNvPr>
          <p:cNvSpPr txBox="1"/>
          <p:nvPr/>
        </p:nvSpPr>
        <p:spPr>
          <a:xfrm>
            <a:off x="1182028" y="1308408"/>
            <a:ext cx="959004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For more information or to have a 9/11 family member speak at your school, please email:</a:t>
            </a:r>
          </a:p>
          <a:p>
            <a:endParaRPr lang="en-US" sz="3600" b="1" dirty="0"/>
          </a:p>
          <a:p>
            <a:pPr algn="ctr"/>
            <a:r>
              <a:rPr lang="en-US" sz="3600" b="1" dirty="0">
                <a:hlinkClick r:id="rId4"/>
              </a:rPr>
              <a:t>education@massfund.org</a:t>
            </a:r>
            <a:endParaRPr lang="en-US" sz="3600" b="1" dirty="0"/>
          </a:p>
          <a:p>
            <a:endParaRPr lang="en-US" sz="3600" b="1" dirty="0"/>
          </a:p>
          <a:p>
            <a:endParaRPr lang="en-US" dirty="0"/>
          </a:p>
          <a:p>
            <a:r>
              <a:rPr lang="en-US" sz="2600" dirty="0"/>
              <a:t>This Education and Teaching Resource cannot be distributed or posted on social media without the express written consent of the Massachusetts 9/11 Fund.</a:t>
            </a:r>
          </a:p>
        </p:txBody>
      </p:sp>
    </p:spTree>
    <p:extLst>
      <p:ext uri="{BB962C8B-B14F-4D97-AF65-F5344CB8AC3E}">
        <p14:creationId xmlns:p14="http://schemas.microsoft.com/office/powerpoint/2010/main" val="2701267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F78C72-AC8B-B246-8615-FD9DF05492CB}"/>
              </a:ext>
            </a:extLst>
          </p:cNvPr>
          <p:cNvSpPr/>
          <p:nvPr/>
        </p:nvSpPr>
        <p:spPr>
          <a:xfrm>
            <a:off x="2166280" y="1976478"/>
            <a:ext cx="7859440" cy="290504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5A3679-BEF1-B345-A5E8-4D0C478FE1FA}"/>
              </a:ext>
            </a:extLst>
          </p:cNvPr>
          <p:cNvSpPr txBox="1"/>
          <p:nvPr/>
        </p:nvSpPr>
        <p:spPr>
          <a:xfrm>
            <a:off x="2532654" y="2452881"/>
            <a:ext cx="7126693" cy="1609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5800" b="1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STORY OF 9/11</a:t>
            </a:r>
          </a:p>
          <a:p>
            <a:pPr algn="ctr">
              <a:lnSpc>
                <a:spcPct val="85000"/>
              </a:lnSpc>
            </a:pPr>
            <a:r>
              <a:rPr lang="en-US" sz="5800" b="1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AND MASSACHUSETTS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3CDE60-9272-AF46-B3DC-AD1D004E2BAC}"/>
              </a:ext>
            </a:extLst>
          </p:cNvPr>
          <p:cNvSpPr/>
          <p:nvPr/>
        </p:nvSpPr>
        <p:spPr>
          <a:xfrm rot="5400000">
            <a:off x="6065520" y="3323312"/>
            <a:ext cx="60960" cy="1798320"/>
          </a:xfrm>
          <a:prstGeom prst="rect">
            <a:avLst/>
          </a:prstGeom>
          <a:solidFill>
            <a:srgbClr val="333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3F4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FF0744-0927-3746-AA5D-A3FF479A3522}"/>
              </a:ext>
            </a:extLst>
          </p:cNvPr>
          <p:cNvSpPr/>
          <p:nvPr/>
        </p:nvSpPr>
        <p:spPr>
          <a:xfrm>
            <a:off x="2705031" y="4364951"/>
            <a:ext cx="67819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spc="6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Duration 1:00</a:t>
            </a:r>
          </a:p>
        </p:txBody>
      </p:sp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7D980E8E-71BD-FBFA-B9B4-4C4EBFA81C68}"/>
              </a:ext>
            </a:extLst>
          </p:cNvPr>
          <p:cNvSpPr/>
          <p:nvPr/>
        </p:nvSpPr>
        <p:spPr>
          <a:xfrm>
            <a:off x="9383151" y="5739618"/>
            <a:ext cx="2138289" cy="661182"/>
          </a:xfrm>
          <a:prstGeom prst="rect">
            <a:avLst/>
          </a:prstGeom>
          <a:solidFill>
            <a:srgbClr val="1852D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Narrow" panose="020B0606020202030204" pitchFamily="34" charset="0"/>
              </a:rPr>
              <a:t>LAUNCH VIDEO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D9869B-F32B-67C0-5E25-54C5B1E8800D}"/>
              </a:ext>
            </a:extLst>
          </p:cNvPr>
          <p:cNvSpPr txBox="1"/>
          <p:nvPr/>
        </p:nvSpPr>
        <p:spPr>
          <a:xfrm>
            <a:off x="275064" y="16473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SECTION 1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352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74288E-CDF0-520D-671C-3507E32D6501}"/>
              </a:ext>
            </a:extLst>
          </p:cNvPr>
          <p:cNvSpPr txBox="1"/>
          <p:nvPr/>
        </p:nvSpPr>
        <p:spPr>
          <a:xfrm>
            <a:off x="172816" y="210159"/>
            <a:ext cx="11846368" cy="1015663"/>
          </a:xfrm>
          <a:prstGeom prst="rect">
            <a:avLst/>
          </a:prstGeom>
          <a:solidFill>
            <a:srgbClr val="0754D3"/>
          </a:solidFill>
        </p:spPr>
        <p:txBody>
          <a:bodyPr wrap="square" rtlCol="0">
            <a:spAutoFit/>
          </a:bodyPr>
          <a:lstStyle/>
          <a:p>
            <a:endParaRPr lang="en-US" sz="6000" b="1" spc="3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14DD93-A44F-0F44-8EAC-93ADFE5AF08C}"/>
              </a:ext>
            </a:extLst>
          </p:cNvPr>
          <p:cNvSpPr/>
          <p:nvPr/>
        </p:nvSpPr>
        <p:spPr>
          <a:xfrm>
            <a:off x="0" y="1374418"/>
            <a:ext cx="12192000" cy="54962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42F85D-72D3-F347-8B39-F3F5DFA66327}"/>
              </a:ext>
            </a:extLst>
          </p:cNvPr>
          <p:cNvSpPr txBox="1"/>
          <p:nvPr/>
        </p:nvSpPr>
        <p:spPr>
          <a:xfrm>
            <a:off x="852487" y="2264000"/>
            <a:ext cx="10487025" cy="2192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5000"/>
              </a:lnSpc>
              <a:buClr>
                <a:srgbClr val="8C9EB8"/>
              </a:buClr>
              <a:buSzPct val="125000"/>
              <a:buFont typeface="Wingdings" pitchFamily="2" charset="2"/>
              <a:buChar char="§"/>
            </a:pPr>
            <a:r>
              <a:rPr lang="en-US" sz="2800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How many of you have heard of the September 11</a:t>
            </a:r>
            <a:r>
              <a:rPr lang="en-US" sz="2800" baseline="30000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</a:t>
            </a:r>
            <a:r>
              <a:rPr lang="en-US" sz="2800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Terrorist Attacks?</a:t>
            </a:r>
          </a:p>
          <a:p>
            <a:pPr marL="342900" indent="-342900">
              <a:lnSpc>
                <a:spcPct val="125000"/>
              </a:lnSpc>
              <a:buClr>
                <a:srgbClr val="8C9EB8"/>
              </a:buClr>
              <a:buSzPct val="125000"/>
              <a:buFont typeface="Wingdings" pitchFamily="2" charset="2"/>
              <a:buChar char="§"/>
            </a:pPr>
            <a:r>
              <a:rPr lang="en-US" sz="2800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How many of you are aware of the impact 9/11 had on Massachusetts? </a:t>
            </a:r>
          </a:p>
          <a:p>
            <a:pPr marL="342900" indent="-342900">
              <a:lnSpc>
                <a:spcPct val="125000"/>
              </a:lnSpc>
              <a:buClr>
                <a:srgbClr val="8C9EB8"/>
              </a:buClr>
              <a:buSzPct val="125000"/>
              <a:buFont typeface="Wingdings" pitchFamily="2" charset="2"/>
              <a:buChar char="§"/>
            </a:pPr>
            <a:r>
              <a:rPr lang="en-US" sz="2800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Do you know anyone who was personally impacted by the events of 9/11?</a:t>
            </a:r>
          </a:p>
          <a:p>
            <a:pPr marL="342900" indent="-342900">
              <a:lnSpc>
                <a:spcPct val="125000"/>
              </a:lnSpc>
              <a:buClr>
                <a:srgbClr val="8C9EB8"/>
              </a:buClr>
              <a:buSzPct val="125000"/>
              <a:buFont typeface="Wingdings" pitchFamily="2" charset="2"/>
              <a:buChar char="§"/>
            </a:pPr>
            <a:r>
              <a:rPr lang="en-US" sz="2800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Do you know if anyone from your city or town was affected?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91930A-6F7A-7B48-9D42-D3414F6164A2}"/>
              </a:ext>
            </a:extLst>
          </p:cNvPr>
          <p:cNvSpPr txBox="1"/>
          <p:nvPr/>
        </p:nvSpPr>
        <p:spPr>
          <a:xfrm>
            <a:off x="302997" y="210158"/>
            <a:ext cx="65937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pc="6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3459013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89620C-BB11-BA40-81D7-98C0D4C23035}"/>
              </a:ext>
            </a:extLst>
          </p:cNvPr>
          <p:cNvSpPr/>
          <p:nvPr/>
        </p:nvSpPr>
        <p:spPr>
          <a:xfrm>
            <a:off x="2166280" y="1976478"/>
            <a:ext cx="7859440" cy="290504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643166-A1FA-7D4D-8BA2-C4D61DE681D7}"/>
              </a:ext>
            </a:extLst>
          </p:cNvPr>
          <p:cNvSpPr/>
          <p:nvPr/>
        </p:nvSpPr>
        <p:spPr>
          <a:xfrm rot="5400000">
            <a:off x="6065520" y="2901464"/>
            <a:ext cx="60960" cy="1798320"/>
          </a:xfrm>
          <a:prstGeom prst="rect">
            <a:avLst/>
          </a:prstGeom>
          <a:solidFill>
            <a:srgbClr val="333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E4C9DE-A574-FA4D-B835-0130EFF2D9BB}"/>
              </a:ext>
            </a:extLst>
          </p:cNvPr>
          <p:cNvSpPr txBox="1"/>
          <p:nvPr/>
        </p:nvSpPr>
        <p:spPr>
          <a:xfrm>
            <a:off x="2944586" y="2850938"/>
            <a:ext cx="6302829" cy="884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5800" b="1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ATTACKS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C0A495-4FCA-4744-851B-CF808A54D0CD}"/>
              </a:ext>
            </a:extLst>
          </p:cNvPr>
          <p:cNvSpPr/>
          <p:nvPr/>
        </p:nvSpPr>
        <p:spPr>
          <a:xfrm>
            <a:off x="2705031" y="4068736"/>
            <a:ext cx="67819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spc="6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Duration 2:43</a:t>
            </a:r>
          </a:p>
        </p:txBody>
      </p:sp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6FD98DBF-D5DA-234E-145A-EFE43743AC54}"/>
              </a:ext>
            </a:extLst>
          </p:cNvPr>
          <p:cNvSpPr/>
          <p:nvPr/>
        </p:nvSpPr>
        <p:spPr>
          <a:xfrm>
            <a:off x="9383151" y="5739618"/>
            <a:ext cx="2138289" cy="661182"/>
          </a:xfrm>
          <a:prstGeom prst="rect">
            <a:avLst/>
          </a:prstGeom>
          <a:solidFill>
            <a:srgbClr val="0E50D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Narrow" panose="020B0606020202030204" pitchFamily="34" charset="0"/>
              </a:rPr>
              <a:t>LAUNCH VIDEO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B0D3DF-D2C2-8831-2629-770ABB546813}"/>
              </a:ext>
            </a:extLst>
          </p:cNvPr>
          <p:cNvSpPr txBox="1"/>
          <p:nvPr/>
        </p:nvSpPr>
        <p:spPr>
          <a:xfrm>
            <a:off x="275064" y="16473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SECTION 2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435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8DDBC17-BE53-3748-AF2B-C7FE89926D27}"/>
              </a:ext>
            </a:extLst>
          </p:cNvPr>
          <p:cNvSpPr/>
          <p:nvPr/>
        </p:nvSpPr>
        <p:spPr>
          <a:xfrm>
            <a:off x="0" y="1374418"/>
            <a:ext cx="12192000" cy="54962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42F85D-72D3-F347-8B39-F3F5DFA66327}"/>
              </a:ext>
            </a:extLst>
          </p:cNvPr>
          <p:cNvSpPr txBox="1"/>
          <p:nvPr/>
        </p:nvSpPr>
        <p:spPr>
          <a:xfrm>
            <a:off x="600075" y="1930356"/>
            <a:ext cx="11191875" cy="273081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lnSpc>
                <a:spcPct val="125000"/>
              </a:lnSpc>
              <a:buClr>
                <a:srgbClr val="8C9EB8"/>
              </a:buClr>
              <a:buSzPct val="125000"/>
              <a:buFont typeface="Wingdings" pitchFamily="2" charset="2"/>
              <a:buChar char="§"/>
            </a:pPr>
            <a:r>
              <a:rPr lang="en-US" sz="2800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Why did the hijackers choose their specific targets for the attacks? </a:t>
            </a:r>
          </a:p>
          <a:p>
            <a:pPr marL="914400" lvl="1" indent="-457200">
              <a:lnSpc>
                <a:spcPct val="125000"/>
              </a:lnSpc>
              <a:buClr>
                <a:srgbClr val="8C9EB8"/>
              </a:buClr>
              <a:buSzPct val="125000"/>
              <a:buFont typeface="Wingdings" pitchFamily="2" charset="2"/>
              <a:buChar char="§"/>
            </a:pPr>
            <a:r>
              <a:rPr lang="en-US" sz="2800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World Trade Center in New York</a:t>
            </a:r>
          </a:p>
          <a:p>
            <a:pPr marL="914400" lvl="1" indent="-457200">
              <a:lnSpc>
                <a:spcPct val="125000"/>
              </a:lnSpc>
              <a:buClr>
                <a:srgbClr val="8C9EB8"/>
              </a:buClr>
              <a:buSzPct val="125000"/>
              <a:buFont typeface="Wingdings" pitchFamily="2" charset="2"/>
              <a:buChar char="§"/>
            </a:pPr>
            <a:r>
              <a:rPr lang="en-US" sz="2800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Pentagon and, possibly, the Capitol in Washington</a:t>
            </a:r>
          </a:p>
          <a:p>
            <a:pPr marL="457200" indent="-457200">
              <a:lnSpc>
                <a:spcPct val="125000"/>
              </a:lnSpc>
              <a:buClr>
                <a:srgbClr val="8C9EB8"/>
              </a:buClr>
              <a:buSzPct val="125000"/>
              <a:buFont typeface="Wingdings" pitchFamily="2" charset="2"/>
              <a:buChar char="§"/>
            </a:pPr>
            <a:r>
              <a:rPr lang="en-US" sz="2800" dirty="0">
                <a:solidFill>
                  <a:srgbClr val="333F4F"/>
                </a:solidFill>
                <a:latin typeface="Arial Narrow"/>
                <a:cs typeface="Arial Narrow" panose="020B0604020202020204" pitchFamily="34" charset="0"/>
              </a:rPr>
              <a:t>Why do you think the terrorists chose flights leaving the East Coast and going to California on that day?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98959E-0CF5-8E35-E52B-C95D208116EE}"/>
              </a:ext>
            </a:extLst>
          </p:cNvPr>
          <p:cNvSpPr txBox="1"/>
          <p:nvPr/>
        </p:nvSpPr>
        <p:spPr>
          <a:xfrm>
            <a:off x="172816" y="210159"/>
            <a:ext cx="11846368" cy="1015663"/>
          </a:xfrm>
          <a:prstGeom prst="rect">
            <a:avLst/>
          </a:prstGeom>
          <a:solidFill>
            <a:srgbClr val="0754D3"/>
          </a:solidFill>
        </p:spPr>
        <p:txBody>
          <a:bodyPr wrap="square" rtlCol="0">
            <a:spAutoFit/>
          </a:bodyPr>
          <a:lstStyle/>
          <a:p>
            <a:endParaRPr lang="en-US" sz="6000" b="1" spc="3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10CFE1-882C-049F-7CEB-C224AEA97776}"/>
              </a:ext>
            </a:extLst>
          </p:cNvPr>
          <p:cNvSpPr txBox="1"/>
          <p:nvPr/>
        </p:nvSpPr>
        <p:spPr>
          <a:xfrm>
            <a:off x="302997" y="210158"/>
            <a:ext cx="65937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pc="6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855031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23F29D0-DFC2-A646-A472-0DB9EC3DC222}"/>
              </a:ext>
            </a:extLst>
          </p:cNvPr>
          <p:cNvSpPr/>
          <p:nvPr/>
        </p:nvSpPr>
        <p:spPr>
          <a:xfrm>
            <a:off x="0" y="2694432"/>
            <a:ext cx="6692627" cy="198729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643166-A1FA-7D4D-8BA2-C4D61DE681D7}"/>
              </a:ext>
            </a:extLst>
          </p:cNvPr>
          <p:cNvSpPr/>
          <p:nvPr/>
        </p:nvSpPr>
        <p:spPr>
          <a:xfrm rot="5400000">
            <a:off x="3216222" y="2963348"/>
            <a:ext cx="60960" cy="1798320"/>
          </a:xfrm>
          <a:prstGeom prst="rect">
            <a:avLst/>
          </a:prstGeom>
          <a:solidFill>
            <a:srgbClr val="333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E4C9DE-A574-FA4D-B835-0130EFF2D9BB}"/>
              </a:ext>
            </a:extLst>
          </p:cNvPr>
          <p:cNvSpPr txBox="1"/>
          <p:nvPr/>
        </p:nvSpPr>
        <p:spPr>
          <a:xfrm>
            <a:off x="-16160" y="2948767"/>
            <a:ext cx="6700406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5400" b="1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FAMILIES OF 9/11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044914-84A8-444B-B9E0-D7E174D5D311}"/>
              </a:ext>
            </a:extLst>
          </p:cNvPr>
          <p:cNvSpPr/>
          <p:nvPr/>
        </p:nvSpPr>
        <p:spPr>
          <a:xfrm>
            <a:off x="-89312" y="4018541"/>
            <a:ext cx="67819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spc="6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Duration 16:15</a:t>
            </a:r>
          </a:p>
        </p:txBody>
      </p:sp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F0D68E67-820A-06F9-A7F4-36651220E15A}"/>
              </a:ext>
            </a:extLst>
          </p:cNvPr>
          <p:cNvSpPr/>
          <p:nvPr/>
        </p:nvSpPr>
        <p:spPr>
          <a:xfrm>
            <a:off x="9383151" y="5739618"/>
            <a:ext cx="2138289" cy="661182"/>
          </a:xfrm>
          <a:prstGeom prst="rect">
            <a:avLst/>
          </a:prstGeom>
          <a:solidFill>
            <a:srgbClr val="1752D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LAUNCH VIDEO</a:t>
            </a:r>
          </a:p>
        </p:txBody>
      </p:sp>
      <p:pic>
        <p:nvPicPr>
          <p:cNvPr id="3" name="Picture 2" descr="A person holding a child's hand&#10;&#10;AI-generated content may be incorrect.">
            <a:extLst>
              <a:ext uri="{FF2B5EF4-FFF2-40B4-BE49-F238E27FC236}">
                <a16:creationId xmlns:a16="http://schemas.microsoft.com/office/drawing/2014/main" id="{1B9F8893-0CA1-3E1F-5D25-42F4FD9A0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2295" y="1611118"/>
            <a:ext cx="1742122" cy="1742122"/>
          </a:xfrm>
          <a:prstGeom prst="rect">
            <a:avLst/>
          </a:prstGeom>
        </p:spPr>
      </p:pic>
      <p:pic>
        <p:nvPicPr>
          <p:cNvPr id="4" name="Picture 3" descr="A person and person holding a baby&#10;&#10;AI-generated content may be incorrect.">
            <a:extLst>
              <a:ext uri="{FF2B5EF4-FFF2-40B4-BE49-F238E27FC236}">
                <a16:creationId xmlns:a16="http://schemas.microsoft.com/office/drawing/2014/main" id="{1E931944-868F-368E-9336-0A2D3BAF41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284" y="4544204"/>
            <a:ext cx="1556347" cy="2110860"/>
          </a:xfrm>
          <a:prstGeom prst="rect">
            <a:avLst/>
          </a:prstGeom>
        </p:spPr>
      </p:pic>
      <p:pic>
        <p:nvPicPr>
          <p:cNvPr id="6" name="Picture 5" descr="A couple of women sitting at a table&#10;&#10;AI-generated content may be incorrect.">
            <a:extLst>
              <a:ext uri="{FF2B5EF4-FFF2-40B4-BE49-F238E27FC236}">
                <a16:creationId xmlns:a16="http://schemas.microsoft.com/office/drawing/2014/main" id="{FA12B614-4F6C-311E-E4D5-6702FD86E3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62502" y="28060"/>
            <a:ext cx="1829498" cy="1641300"/>
          </a:xfrm>
          <a:prstGeom prst="rect">
            <a:avLst/>
          </a:prstGeom>
        </p:spPr>
      </p:pic>
      <p:pic>
        <p:nvPicPr>
          <p:cNvPr id="8" name="Picture 7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42DBD749-3F42-3368-74A2-C2709F8307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19922" y="3361187"/>
            <a:ext cx="2424025" cy="1950128"/>
          </a:xfrm>
          <a:prstGeom prst="rect">
            <a:avLst/>
          </a:prstGeom>
        </p:spPr>
      </p:pic>
      <p:pic>
        <p:nvPicPr>
          <p:cNvPr id="10" name="Picture 9" descr="A person and person smiling at camera&#10;&#10;AI-generated content may be incorrect.">
            <a:extLst>
              <a:ext uri="{FF2B5EF4-FFF2-40B4-BE49-F238E27FC236}">
                <a16:creationId xmlns:a16="http://schemas.microsoft.com/office/drawing/2014/main" id="{38F8C176-851C-5AE7-A631-6A6756CEFB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5020" y="148293"/>
            <a:ext cx="2058131" cy="1547618"/>
          </a:xfrm>
          <a:prstGeom prst="rect">
            <a:avLst/>
          </a:prstGeom>
        </p:spPr>
      </p:pic>
      <p:pic>
        <p:nvPicPr>
          <p:cNvPr id="12" name="Picture 11" descr="A person and person holding a baby&#10;&#10;AI-generated content may be incorrect.">
            <a:extLst>
              <a:ext uri="{FF2B5EF4-FFF2-40B4-BE49-F238E27FC236}">
                <a16:creationId xmlns:a16="http://schemas.microsoft.com/office/drawing/2014/main" id="{CF2F8996-79CD-07A8-7671-F1B6636EA9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398" y="148293"/>
            <a:ext cx="2142553" cy="1425613"/>
          </a:xfrm>
          <a:prstGeom prst="rect">
            <a:avLst/>
          </a:prstGeom>
        </p:spPr>
      </p:pic>
      <p:pic>
        <p:nvPicPr>
          <p:cNvPr id="13" name="Picture 12" descr="A person and person with children&#10;&#10;AI-generated content may be incorrect.">
            <a:extLst>
              <a:ext uri="{FF2B5EF4-FFF2-40B4-BE49-F238E27FC236}">
                <a16:creationId xmlns:a16="http://schemas.microsoft.com/office/drawing/2014/main" id="{73C86016-7859-CC24-329C-667D838B30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89751" y="601496"/>
            <a:ext cx="1606965" cy="1961561"/>
          </a:xfrm>
          <a:prstGeom prst="rect">
            <a:avLst/>
          </a:prstGeom>
        </p:spPr>
      </p:pic>
      <p:pic>
        <p:nvPicPr>
          <p:cNvPr id="14" name="Picture 13" descr="A group of people dancing&#10;&#10;AI-generated content may be incorrect.">
            <a:extLst>
              <a:ext uri="{FF2B5EF4-FFF2-40B4-BE49-F238E27FC236}">
                <a16:creationId xmlns:a16="http://schemas.microsoft.com/office/drawing/2014/main" id="{8D28FF31-A14E-E104-A143-0E6204CBE8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85069" y="978478"/>
            <a:ext cx="1704959" cy="139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476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472560-7071-4F40-B413-22377DD21DB3}"/>
              </a:ext>
            </a:extLst>
          </p:cNvPr>
          <p:cNvSpPr/>
          <p:nvPr/>
        </p:nvSpPr>
        <p:spPr>
          <a:xfrm>
            <a:off x="3365500" y="3327401"/>
            <a:ext cx="5765800" cy="19939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643166-A1FA-7D4D-8BA2-C4D61DE681D7}"/>
              </a:ext>
            </a:extLst>
          </p:cNvPr>
          <p:cNvSpPr/>
          <p:nvPr/>
        </p:nvSpPr>
        <p:spPr>
          <a:xfrm rot="5400000">
            <a:off x="6065520" y="3663464"/>
            <a:ext cx="60960" cy="1798320"/>
          </a:xfrm>
          <a:prstGeom prst="rect">
            <a:avLst/>
          </a:prstGeom>
          <a:solidFill>
            <a:srgbClr val="333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E4C9DE-A574-FA4D-B835-0130EFF2D9BB}"/>
              </a:ext>
            </a:extLst>
          </p:cNvPr>
          <p:cNvSpPr txBox="1"/>
          <p:nvPr/>
        </p:nvSpPr>
        <p:spPr>
          <a:xfrm>
            <a:off x="2944586" y="3612938"/>
            <a:ext cx="6302829" cy="884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5800" b="1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AFTERMATH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FFD46-15E4-1C4E-83D5-B2E6B1197FA7}"/>
              </a:ext>
            </a:extLst>
          </p:cNvPr>
          <p:cNvSpPr/>
          <p:nvPr/>
        </p:nvSpPr>
        <p:spPr>
          <a:xfrm>
            <a:off x="2705031" y="4830736"/>
            <a:ext cx="67819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spc="6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Duration 2:07</a:t>
            </a:r>
          </a:p>
        </p:txBody>
      </p:sp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7B24D023-5CFD-0729-B4D4-C32BEA4D13D5}"/>
              </a:ext>
            </a:extLst>
          </p:cNvPr>
          <p:cNvSpPr/>
          <p:nvPr/>
        </p:nvSpPr>
        <p:spPr>
          <a:xfrm>
            <a:off x="9383151" y="5739618"/>
            <a:ext cx="2138289" cy="661182"/>
          </a:xfrm>
          <a:prstGeom prst="rect">
            <a:avLst/>
          </a:prstGeom>
          <a:solidFill>
            <a:srgbClr val="0754D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Narrow" panose="020B0606020202030204" pitchFamily="34" charset="0"/>
              </a:rPr>
              <a:t>LAUNCH VIDEO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9F84AB-D8C7-5F8A-996D-44F5C2380712}"/>
              </a:ext>
            </a:extLst>
          </p:cNvPr>
          <p:cNvSpPr txBox="1"/>
          <p:nvPr/>
        </p:nvSpPr>
        <p:spPr>
          <a:xfrm>
            <a:off x="275064" y="16473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SECTION 4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557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BA9A14-2A77-8A34-7635-9A6905E39B71}"/>
              </a:ext>
            </a:extLst>
          </p:cNvPr>
          <p:cNvSpPr txBox="1"/>
          <p:nvPr/>
        </p:nvSpPr>
        <p:spPr>
          <a:xfrm>
            <a:off x="172816" y="210159"/>
            <a:ext cx="11846368" cy="1015663"/>
          </a:xfrm>
          <a:prstGeom prst="rect">
            <a:avLst/>
          </a:prstGeom>
          <a:solidFill>
            <a:srgbClr val="0754D3"/>
          </a:solidFill>
        </p:spPr>
        <p:txBody>
          <a:bodyPr wrap="square" rtlCol="0">
            <a:spAutoFit/>
          </a:bodyPr>
          <a:lstStyle/>
          <a:p>
            <a:endParaRPr lang="en-US" sz="6000" b="1" spc="3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F4A03B-6B29-2146-9233-BFC745E87365}"/>
              </a:ext>
            </a:extLst>
          </p:cNvPr>
          <p:cNvSpPr/>
          <p:nvPr/>
        </p:nvSpPr>
        <p:spPr>
          <a:xfrm>
            <a:off x="0" y="1374418"/>
            <a:ext cx="12192000" cy="54962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08F959-632C-C045-9AF1-074F091DA409}"/>
              </a:ext>
            </a:extLst>
          </p:cNvPr>
          <p:cNvSpPr txBox="1"/>
          <p:nvPr/>
        </p:nvSpPr>
        <p:spPr>
          <a:xfrm>
            <a:off x="771525" y="1641547"/>
            <a:ext cx="11001375" cy="3808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5000"/>
              </a:lnSpc>
              <a:buClr>
                <a:srgbClr val="8C9EB8"/>
              </a:buClr>
              <a:buSzPct val="125000"/>
              <a:buFont typeface="Wingdings" pitchFamily="2" charset="2"/>
              <a:buChar char="§"/>
            </a:pPr>
            <a:r>
              <a:rPr lang="en-US" sz="2800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How do the changes that were made in security after 9/11 manifest themselves in our everyday lives?</a:t>
            </a:r>
          </a:p>
          <a:p>
            <a:pPr marL="457200" indent="-457200">
              <a:lnSpc>
                <a:spcPct val="125000"/>
              </a:lnSpc>
              <a:buClr>
                <a:srgbClr val="8C9EB8"/>
              </a:buClr>
              <a:buSzPct val="125000"/>
              <a:buFont typeface="Wingdings" pitchFamily="2" charset="2"/>
              <a:buChar char="§"/>
            </a:pPr>
            <a:r>
              <a:rPr lang="en-US" sz="2800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Do you know anyone who has served in Afghanistan or Iraq? Have you ever talked with them about their service?</a:t>
            </a:r>
          </a:p>
          <a:p>
            <a:pPr marL="457200" indent="-457200">
              <a:lnSpc>
                <a:spcPct val="125000"/>
              </a:lnSpc>
              <a:buClr>
                <a:srgbClr val="8C9EB8"/>
              </a:buClr>
              <a:buSzPct val="125000"/>
              <a:buFont typeface="Wingdings" pitchFamily="2" charset="2"/>
              <a:buChar char="§"/>
            </a:pPr>
            <a:r>
              <a:rPr lang="en-US" sz="2800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How has travel changed in this country post-9/11?</a:t>
            </a:r>
          </a:p>
          <a:p>
            <a:pPr marL="457200" indent="-457200">
              <a:lnSpc>
                <a:spcPct val="125000"/>
              </a:lnSpc>
              <a:buClr>
                <a:srgbClr val="8C9EB8"/>
              </a:buClr>
              <a:buSzPct val="125000"/>
              <a:buFont typeface="Wingdings" pitchFamily="2" charset="2"/>
              <a:buChar char="§"/>
            </a:pPr>
            <a:r>
              <a:rPr lang="en-US" sz="2800" dirty="0">
                <a:solidFill>
                  <a:srgbClr val="333F4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How can we work within our communities to combat hate?</a:t>
            </a:r>
          </a:p>
          <a:p>
            <a:pPr marL="457200" indent="-457200">
              <a:lnSpc>
                <a:spcPct val="125000"/>
              </a:lnSpc>
              <a:buClr>
                <a:srgbClr val="8C9EB8"/>
              </a:buClr>
              <a:buSzPct val="125000"/>
              <a:buFont typeface="Wingdings" pitchFamily="2" charset="2"/>
              <a:buChar char="§"/>
            </a:pPr>
            <a:endParaRPr lang="en-US" sz="2800" dirty="0">
              <a:solidFill>
                <a:srgbClr val="333F4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CFA7D9-1A3A-414F-813B-A87284D317FC}"/>
              </a:ext>
            </a:extLst>
          </p:cNvPr>
          <p:cNvSpPr txBox="1"/>
          <p:nvPr/>
        </p:nvSpPr>
        <p:spPr>
          <a:xfrm>
            <a:off x="180530" y="961"/>
            <a:ext cx="11297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DISCUSSION:</a:t>
            </a:r>
            <a:r>
              <a:rPr lang="en-US" sz="80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4200" b="1" spc="3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AFTERMATH</a:t>
            </a:r>
          </a:p>
        </p:txBody>
      </p:sp>
    </p:spTree>
    <p:extLst>
      <p:ext uri="{BB962C8B-B14F-4D97-AF65-F5344CB8AC3E}">
        <p14:creationId xmlns:p14="http://schemas.microsoft.com/office/powerpoint/2010/main" val="305985392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F683C6E5BA6F4CB4B65A7D29B67C0D" ma:contentTypeVersion="12" ma:contentTypeDescription="Create a new document." ma:contentTypeScope="" ma:versionID="994e77fcac08e3ed1644a59b3579dc25">
  <xsd:schema xmlns:xsd="http://www.w3.org/2001/XMLSchema" xmlns:xs="http://www.w3.org/2001/XMLSchema" xmlns:p="http://schemas.microsoft.com/office/2006/metadata/properties" xmlns:ns2="d797dc48-b6b8-47ee-a89e-6e758a47240e" xmlns:ns3="fed2dc2b-ce78-449a-9c45-bb6607bc171f" targetNamespace="http://schemas.microsoft.com/office/2006/metadata/properties" ma:root="true" ma:fieldsID="41b15c58b4146d669d934092a4c6e8a1" ns2:_="" ns3:_="">
    <xsd:import namespace="d797dc48-b6b8-47ee-a89e-6e758a47240e"/>
    <xsd:import namespace="fed2dc2b-ce78-449a-9c45-bb6607bc171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97dc48-b6b8-47ee-a89e-6e758a47240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d2dc2b-ce78-449a-9c45-bb6607bc17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E7BD64-1EDD-497E-B96F-D9B88DB290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97dc48-b6b8-47ee-a89e-6e758a47240e"/>
    <ds:schemaRef ds:uri="fed2dc2b-ce78-449a-9c45-bb6607bc17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120B416-93A6-4A5C-B774-4F9E632143A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AFF685F-B682-4F81-9454-F8C1DC32DB0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3792</TotalTime>
  <Words>1680</Words>
  <Application>Microsoft Office PowerPoint</Application>
  <PresentationFormat>Widescreen</PresentationFormat>
  <Paragraphs>180</Paragraphs>
  <Slides>22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Arial Narrow</vt:lpstr>
      <vt:lpstr>Calibri</vt:lpstr>
      <vt:lpstr>Segoe UI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Novel</dc:creator>
  <cp:lastModifiedBy>lisa serpa</cp:lastModifiedBy>
  <cp:revision>71</cp:revision>
  <dcterms:created xsi:type="dcterms:W3CDTF">2020-04-09T18:56:08Z</dcterms:created>
  <dcterms:modified xsi:type="dcterms:W3CDTF">2025-04-15T14:54:50Z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0x01010089F683C6E5BA6F4CB4B65A7D29B67C0D</vt:lpwstr>
  </property>
</Properties>
</file>